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85" r:id="rId2"/>
    <p:sldId id="299" r:id="rId3"/>
    <p:sldId id="259" r:id="rId4"/>
    <p:sldId id="260" r:id="rId5"/>
    <p:sldId id="262" r:id="rId6"/>
    <p:sldId id="263" r:id="rId7"/>
    <p:sldId id="270" r:id="rId8"/>
    <p:sldId id="271" r:id="rId9"/>
    <p:sldId id="273" r:id="rId10"/>
    <p:sldId id="272" r:id="rId11"/>
    <p:sldId id="506" r:id="rId12"/>
    <p:sldId id="507" r:id="rId13"/>
    <p:sldId id="508" r:id="rId14"/>
    <p:sldId id="509" r:id="rId15"/>
    <p:sldId id="510" r:id="rId16"/>
    <p:sldId id="577" r:id="rId17"/>
    <p:sldId id="578" r:id="rId18"/>
    <p:sldId id="579" r:id="rId19"/>
    <p:sldId id="511" r:id="rId20"/>
    <p:sldId id="512" r:id="rId21"/>
    <p:sldId id="517" r:id="rId22"/>
    <p:sldId id="518" r:id="rId23"/>
    <p:sldId id="513" r:id="rId24"/>
    <p:sldId id="519" r:id="rId25"/>
    <p:sldId id="514" r:id="rId26"/>
    <p:sldId id="520" r:id="rId27"/>
    <p:sldId id="521" r:id="rId28"/>
    <p:sldId id="522" r:id="rId29"/>
    <p:sldId id="523" r:id="rId30"/>
    <p:sldId id="524" r:id="rId31"/>
    <p:sldId id="532" r:id="rId32"/>
    <p:sldId id="526" r:id="rId33"/>
    <p:sldId id="52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1"/>
    <p:restoredTop sz="94694"/>
  </p:normalViewPr>
  <p:slideViewPr>
    <p:cSldViewPr snapToGrid="0">
      <p:cViewPr varScale="1">
        <p:scale>
          <a:sx n="151" d="100"/>
          <a:sy n="151" d="100"/>
        </p:scale>
        <p:origin x="2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A214F-6D19-894F-AFAC-C3B02E2D8EEC}" type="datetimeFigureOut">
              <a:rPr lang="en-US" smtClean="0"/>
              <a:t>11/4/25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28152-66B1-B847-B7BD-BE6FAC938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9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008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eb85ed9e4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eb85ed9e4_0_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10eb85ed9e4_0_2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7091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1181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45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854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78B0-7220-244B-979D-CB9D6B444C33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5B76EFF-E12B-C345-BEC6-30F2CB648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28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78B0-7220-244B-979D-CB9D6B444C33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6EFF-E12B-C345-BEC6-30F2CB648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8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78B0-7220-244B-979D-CB9D6B444C33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6EFF-E12B-C345-BEC6-30F2CB648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03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Me">
  <p:cSld name="Contact Me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/>
        </p:nvSpPr>
        <p:spPr>
          <a:xfrm>
            <a:off x="6353432" y="173595"/>
            <a:ext cx="5581135" cy="128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Click to edit Master title style</a:t>
            </a:r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4722649" y="2474376"/>
            <a:ext cx="5882032" cy="669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 b="1" i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body" idx="2"/>
          </p:nvPr>
        </p:nvSpPr>
        <p:spPr>
          <a:xfrm>
            <a:off x="4722649" y="3233200"/>
            <a:ext cx="5882032" cy="38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351" cy="9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body" idx="3"/>
          </p:nvPr>
        </p:nvSpPr>
        <p:spPr>
          <a:xfrm>
            <a:off x="4722649" y="3913310"/>
            <a:ext cx="5882032" cy="38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9644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78B0-7220-244B-979D-CB9D6B444C33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6EFF-E12B-C345-BEC6-30F2CB648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45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9A0978B0-7220-244B-979D-CB9D6B444C33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5B76EFF-E12B-C345-BEC6-30F2CB648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78B0-7220-244B-979D-CB9D6B444C33}" type="datetimeFigureOut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6EFF-E12B-C345-BEC6-30F2CB648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27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78B0-7220-244B-979D-CB9D6B444C33}" type="datetimeFigureOut">
              <a:rPr lang="en-US" smtClean="0"/>
              <a:t>11/4/25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6EFF-E12B-C345-BEC6-30F2CB648FB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285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78B0-7220-244B-979D-CB9D6B444C33}" type="datetimeFigureOut">
              <a:rPr lang="en-US" smtClean="0"/>
              <a:t>11/4/25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6EFF-E12B-C345-BEC6-30F2CB648FB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7158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78B0-7220-244B-979D-CB9D6B444C33}" type="datetimeFigureOut">
              <a:rPr lang="en-US" smtClean="0"/>
              <a:t>11/4/25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6EFF-E12B-C345-BEC6-30F2CB648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55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78B0-7220-244B-979D-CB9D6B444C33}" type="datetimeFigureOut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6EFF-E12B-C345-BEC6-30F2CB648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49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78B0-7220-244B-979D-CB9D6B444C33}" type="datetimeFigureOut">
              <a:rPr lang="en-US" smtClean="0"/>
              <a:t>11/4/25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76EFF-E12B-C345-BEC6-30F2CB648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9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9A0978B0-7220-244B-979D-CB9D6B444C33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5B76EFF-E12B-C345-BEC6-30F2CB648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38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k3d.io/" TargetMode="External"/><Relationship Id="rId7" Type="http://schemas.openxmlformats.org/officeDocument/2006/relationships/hyperlink" Target="https://github.com/kubernetes-sigs/kwok" TargetMode="External"/><Relationship Id="rId2" Type="http://schemas.openxmlformats.org/officeDocument/2006/relationships/hyperlink" Target="https://k3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ind.sigs.k8s.io/" TargetMode="External"/><Relationship Id="rId5" Type="http://schemas.openxmlformats.org/officeDocument/2006/relationships/hyperlink" Target="https://docker.com/" TargetMode="External"/><Relationship Id="rId4" Type="http://schemas.openxmlformats.org/officeDocument/2006/relationships/hyperlink" Target="https://rancher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ode.com/products/kubernetes/" TargetMode="External"/><Relationship Id="rId2" Type="http://schemas.openxmlformats.org/officeDocument/2006/relationships/hyperlink" Target="https://www.digitalocean.com/products/kubernet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" TargetMode="External"/><Relationship Id="rId2" Type="http://schemas.openxmlformats.org/officeDocument/2006/relationships/hyperlink" Target="https://www.elastic.co/what-is/elk-stack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kustomize.io/" TargetMode="External"/><Relationship Id="rId2" Type="http://schemas.openxmlformats.org/officeDocument/2006/relationships/hyperlink" Target="https://helm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arf.dev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zarf.dev/" TargetMode="External"/><Relationship Id="rId2" Type="http://schemas.openxmlformats.org/officeDocument/2006/relationships/hyperlink" Target="https://www.chainguard.dev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landscape.cncf.i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kubernetes.io/docs/concepts/architecture/cloud-controller/" TargetMode="External"/><Relationship Id="rId3" Type="http://schemas.microsoft.com/office/2007/relationships/hdphoto" Target="../media/hdphoto1.wdp"/><Relationship Id="rId7" Type="http://schemas.openxmlformats.org/officeDocument/2006/relationships/hyperlink" Target="https://kubernetes.io/docs/reference/kubernetes-api/api-index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lvl="0" algn="ctr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4800"/>
            </a:pPr>
            <a:r>
              <a:rPr lang="en-US" dirty="0"/>
              <a:t>Introduction to Kubernetes for Developers</a:t>
            </a:r>
            <a:endParaRPr dirty="0"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1"/>
          </p:nvPr>
        </p:nvSpPr>
        <p:spPr>
          <a:xfrm>
            <a:off x="925173" y="4468031"/>
            <a:ext cx="10214971" cy="106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 dirty="0"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4294967295"/>
          </p:nvPr>
        </p:nvSpPr>
        <p:spPr>
          <a:xfrm>
            <a:off x="924877" y="4780641"/>
            <a:ext cx="10215563" cy="3984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Jason L. van </a:t>
            </a:r>
            <a:r>
              <a:rPr lang="en-US" dirty="0" err="1">
                <a:solidFill>
                  <a:schemeClr val="accent1"/>
                </a:solidFill>
              </a:rPr>
              <a:t>Brackel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82" name="Google Shape;282;p34"/>
          <p:cNvSpPr txBox="1">
            <a:spLocks noGrp="1"/>
          </p:cNvSpPr>
          <p:nvPr>
            <p:ph type="subTitle" idx="4294967295"/>
          </p:nvPr>
        </p:nvSpPr>
        <p:spPr>
          <a:xfrm>
            <a:off x="924877" y="5139416"/>
            <a:ext cx="10215563" cy="3984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</a:rPr>
              <a:t>TechBash 2025</a:t>
            </a:r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301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ReplicaSet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04C106-442B-4674-8E53-BD0E9E62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5962FF7E-46B1-4439-8496-9F899326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633" y="2457451"/>
            <a:ext cx="1933222" cy="3714749"/>
          </a:xfrm>
          <a:prstGeom prst="rect">
            <a:avLst/>
          </a:prstGeom>
        </p:spPr>
      </p:pic>
      <p:pic>
        <p:nvPicPr>
          <p:cNvPr id="4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4992F2-5B06-4C1D-8543-CEB41039A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06" y="4150961"/>
            <a:ext cx="477309" cy="465314"/>
          </a:xfrm>
          <a:prstGeom prst="rect">
            <a:avLst/>
          </a:prstGeom>
        </p:spPr>
      </p:pic>
      <p:pic>
        <p:nvPicPr>
          <p:cNvPr id="4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8BC0E66-C419-4405-86FF-AD0FB985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2" y="4150960"/>
            <a:ext cx="477309" cy="465314"/>
          </a:xfrm>
          <a:prstGeom prst="rect">
            <a:avLst/>
          </a:prstGeom>
        </p:spPr>
      </p:pic>
      <p:pic>
        <p:nvPicPr>
          <p:cNvPr id="4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00FD5D9-60C8-4FAB-A4A7-3C444D15C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05" y="4676601"/>
            <a:ext cx="477309" cy="465314"/>
          </a:xfrm>
          <a:prstGeom prst="rect">
            <a:avLst/>
          </a:prstGeom>
        </p:spPr>
      </p:pic>
      <p:pic>
        <p:nvPicPr>
          <p:cNvPr id="5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7A3C554-4667-4724-B001-3CD53714E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2" y="4676600"/>
            <a:ext cx="477309" cy="465314"/>
          </a:xfrm>
          <a:prstGeom prst="rect">
            <a:avLst/>
          </a:prstGeom>
        </p:spPr>
      </p:pic>
      <p:pic>
        <p:nvPicPr>
          <p:cNvPr id="5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8766B9C1-635F-4BD2-A8E7-C1086D0BE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32" y="5209295"/>
            <a:ext cx="477309" cy="465314"/>
          </a:xfrm>
          <a:prstGeom prst="rect">
            <a:avLst/>
          </a:prstGeom>
        </p:spPr>
      </p:pic>
      <p:pic>
        <p:nvPicPr>
          <p:cNvPr id="5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111E83D-BC9D-4E0A-A109-B89A8341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169" y="5209294"/>
            <a:ext cx="477309" cy="465314"/>
          </a:xfrm>
          <a:prstGeom prst="rect">
            <a:avLst/>
          </a:prstGeom>
        </p:spPr>
      </p:pic>
      <p:pic>
        <p:nvPicPr>
          <p:cNvPr id="53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D4F387EA-A487-4162-A7BD-97C77D272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993" y="2439812"/>
            <a:ext cx="1933222" cy="3714749"/>
          </a:xfrm>
          <a:prstGeom prst="rect">
            <a:avLst/>
          </a:prstGeom>
        </p:spPr>
      </p:pic>
      <p:pic>
        <p:nvPicPr>
          <p:cNvPr id="5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23DBF35-6189-4B54-A626-4E935A84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366" y="4133322"/>
            <a:ext cx="477309" cy="465314"/>
          </a:xfrm>
          <a:prstGeom prst="rect">
            <a:avLst/>
          </a:prstGeom>
        </p:spPr>
      </p:pic>
      <p:pic>
        <p:nvPicPr>
          <p:cNvPr id="5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D1D2D3C-B95C-4C92-9A7F-07F973225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002" y="4133319"/>
            <a:ext cx="477309" cy="465314"/>
          </a:xfrm>
          <a:prstGeom prst="rect">
            <a:avLst/>
          </a:prstGeom>
        </p:spPr>
      </p:pic>
      <p:pic>
        <p:nvPicPr>
          <p:cNvPr id="5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D991411-4FB4-4FF9-9AEE-D65EC1386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366" y="4658962"/>
            <a:ext cx="477309" cy="465314"/>
          </a:xfrm>
          <a:prstGeom prst="rect">
            <a:avLst/>
          </a:prstGeom>
        </p:spPr>
      </p:pic>
      <p:pic>
        <p:nvPicPr>
          <p:cNvPr id="5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9D2827A-5735-40E4-A8CF-1A43BC27D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002" y="4658960"/>
            <a:ext cx="477309" cy="465314"/>
          </a:xfrm>
          <a:prstGeom prst="rect">
            <a:avLst/>
          </a:prstGeom>
        </p:spPr>
      </p:pic>
      <p:pic>
        <p:nvPicPr>
          <p:cNvPr id="5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839DB2FB-3F83-4C3E-B5C0-9585F2E1F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892" y="5191656"/>
            <a:ext cx="477309" cy="465314"/>
          </a:xfrm>
          <a:prstGeom prst="rect">
            <a:avLst/>
          </a:prstGeom>
        </p:spPr>
      </p:pic>
      <p:pic>
        <p:nvPicPr>
          <p:cNvPr id="5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CF182B1-D869-4411-B508-1295B810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529" y="5191655"/>
            <a:ext cx="477309" cy="4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39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E188-2A1F-4B2F-B70C-CD1FBC509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11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6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8B557-DD81-4D5B-993D-56B506C47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12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rect">
            <a:avLst/>
          </a:prstGeom>
        </p:spPr>
      </p:pic>
      <p:pic>
        <p:nvPicPr>
          <p:cNvPr id="1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4018705-0208-4AD5-AA6C-88DD0947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835643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411C1C0-AD9D-4B9E-A38E-8B0424E38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1" y="4835640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54690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F8703-CA2C-413B-A584-70298B12D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13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45229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B3AF5-DF1E-4C0E-B8EB-358542184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14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54320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19A09-F3AA-4442-A0FE-8692A222D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15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75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these Connected?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16</a:t>
            </a:fld>
            <a:endParaRPr lang="en-US" sz="1200" b="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EB838E-89AB-443C-3181-2C928A0E9C44}"/>
              </a:ext>
            </a:extLst>
          </p:cNvPr>
          <p:cNvGrpSpPr/>
          <p:nvPr/>
        </p:nvGrpSpPr>
        <p:grpSpPr>
          <a:xfrm>
            <a:off x="222210" y="827281"/>
            <a:ext cx="1428461" cy="2601719"/>
            <a:chOff x="827851" y="1199442"/>
            <a:chExt cx="2577629" cy="4952999"/>
          </a:xfrm>
        </p:grpSpPr>
        <p:pic>
          <p:nvPicPr>
            <p:cNvPr id="5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E9F4BE7C-406B-A922-C181-5C11FFAAE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851" y="1199442"/>
              <a:ext cx="2577629" cy="4952999"/>
            </a:xfrm>
            <a:prstGeom prst="rect">
              <a:avLst/>
            </a:prstGeom>
          </p:spPr>
        </p:pic>
        <p:pic>
          <p:nvPicPr>
            <p:cNvPr id="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F691B3B-B599-2DB3-FF45-FF9043C71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3" y="3443345"/>
              <a:ext cx="636412" cy="620419"/>
            </a:xfrm>
            <a:prstGeom prst="rect">
              <a:avLst/>
            </a:prstGeom>
          </p:spPr>
        </p:pic>
        <p:pic>
          <p:nvPicPr>
            <p:cNvPr id="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0D6D3F80-5CF5-E299-5390-3E6792739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3443344"/>
              <a:ext cx="636412" cy="620419"/>
            </a:xfrm>
            <a:prstGeom prst="rect">
              <a:avLst/>
            </a:prstGeom>
          </p:spPr>
        </p:pic>
        <p:pic>
          <p:nvPicPr>
            <p:cNvPr id="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EB1A8170-9CAE-14D1-3E27-CF358D457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2" y="4144199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BD2DAE8-A267-2B06-A713-876F9E37D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4144196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4777CFB3-95DE-6773-CD4C-76968C5EEE42}"/>
              </a:ext>
            </a:extLst>
          </p:cNvPr>
          <p:cNvSpPr txBox="1">
            <a:spLocks/>
          </p:cNvSpPr>
          <p:nvPr/>
        </p:nvSpPr>
        <p:spPr>
          <a:xfrm>
            <a:off x="257205" y="827281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Deployment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A7EE2B-1F80-9B59-784F-2AC3033A1E67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1650671" y="2128141"/>
            <a:ext cx="1428461" cy="7284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B035D8-5E90-F87D-A14F-28CA8C851F0E}"/>
              </a:ext>
            </a:extLst>
          </p:cNvPr>
          <p:cNvGrpSpPr/>
          <p:nvPr/>
        </p:nvGrpSpPr>
        <p:grpSpPr>
          <a:xfrm>
            <a:off x="3079132" y="1581364"/>
            <a:ext cx="2597380" cy="2562591"/>
            <a:chOff x="4339993" y="2439812"/>
            <a:chExt cx="3347862" cy="3732388"/>
          </a:xfrm>
        </p:grpSpPr>
        <p:pic>
          <p:nvPicPr>
            <p:cNvPr id="23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D37A85F3-89D7-B2A4-D31C-A7F8935AB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4633" y="2457451"/>
              <a:ext cx="1933222" cy="3714749"/>
            </a:xfrm>
            <a:prstGeom prst="rect">
              <a:avLst/>
            </a:prstGeom>
          </p:spPr>
        </p:pic>
        <p:pic>
          <p:nvPicPr>
            <p:cNvPr id="2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D62B5C2-AC1B-7884-E36B-4C236825A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6" y="4150961"/>
              <a:ext cx="477309" cy="465314"/>
            </a:xfrm>
            <a:prstGeom prst="rect">
              <a:avLst/>
            </a:prstGeom>
          </p:spPr>
        </p:pic>
        <p:pic>
          <p:nvPicPr>
            <p:cNvPr id="2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38F0315-B0F3-1851-23BD-A01E9C92F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150960"/>
              <a:ext cx="477309" cy="465314"/>
            </a:xfrm>
            <a:prstGeom prst="rect">
              <a:avLst/>
            </a:prstGeom>
          </p:spPr>
        </p:pic>
        <p:pic>
          <p:nvPicPr>
            <p:cNvPr id="2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E543760-DB6B-719B-3651-807325111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5" y="4676601"/>
              <a:ext cx="477309" cy="465314"/>
            </a:xfrm>
            <a:prstGeom prst="rect">
              <a:avLst/>
            </a:prstGeom>
          </p:spPr>
        </p:pic>
        <p:pic>
          <p:nvPicPr>
            <p:cNvPr id="2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0AC3625-C08C-4415-C18A-C6588869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676600"/>
              <a:ext cx="477309" cy="465314"/>
            </a:xfrm>
            <a:prstGeom prst="rect">
              <a:avLst/>
            </a:prstGeom>
          </p:spPr>
        </p:pic>
        <p:pic>
          <p:nvPicPr>
            <p:cNvPr id="28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AC9623DA-336B-6EC6-B399-6DA78E599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1532" y="5209295"/>
              <a:ext cx="477309" cy="465314"/>
            </a:xfrm>
            <a:prstGeom prst="rect">
              <a:avLst/>
            </a:prstGeom>
          </p:spPr>
        </p:pic>
        <p:pic>
          <p:nvPicPr>
            <p:cNvPr id="2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9E411FE-66FD-1B60-FADE-61F9151D8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7169" y="5209294"/>
              <a:ext cx="477309" cy="465314"/>
            </a:xfrm>
            <a:prstGeom prst="rect">
              <a:avLst/>
            </a:prstGeom>
          </p:spPr>
        </p:pic>
        <p:pic>
          <p:nvPicPr>
            <p:cNvPr id="30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1D013FA0-8D59-9BBE-5995-A0CECE79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9993" y="2439812"/>
              <a:ext cx="1933222" cy="3714749"/>
            </a:xfrm>
            <a:prstGeom prst="rect">
              <a:avLst/>
            </a:prstGeom>
          </p:spPr>
        </p:pic>
        <p:pic>
          <p:nvPicPr>
            <p:cNvPr id="3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11DFD8B2-3D29-4CAA-2B77-4908D863A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133322"/>
              <a:ext cx="477309" cy="465314"/>
            </a:xfrm>
            <a:prstGeom prst="rect">
              <a:avLst/>
            </a:prstGeom>
          </p:spPr>
        </p:pic>
        <p:pic>
          <p:nvPicPr>
            <p:cNvPr id="32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6529847-E57B-C743-D05E-FE72485E1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133319"/>
              <a:ext cx="477309" cy="465314"/>
            </a:xfrm>
            <a:prstGeom prst="rect">
              <a:avLst/>
            </a:prstGeom>
          </p:spPr>
        </p:pic>
        <p:pic>
          <p:nvPicPr>
            <p:cNvPr id="33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92C09A7-4270-B5FA-7039-0F4EFBDE3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658962"/>
              <a:ext cx="477309" cy="465314"/>
            </a:xfrm>
            <a:prstGeom prst="rect">
              <a:avLst/>
            </a:prstGeom>
          </p:spPr>
        </p:pic>
        <p:pic>
          <p:nvPicPr>
            <p:cNvPr id="3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85A5A998-DF5C-F7F4-D513-B7528189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658960"/>
              <a:ext cx="477309" cy="465314"/>
            </a:xfrm>
            <a:prstGeom prst="rect">
              <a:avLst/>
            </a:prstGeom>
          </p:spPr>
        </p:pic>
        <p:pic>
          <p:nvPicPr>
            <p:cNvPr id="3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B0352AD-D11A-F7B2-70E6-151B40D57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6892" y="5191656"/>
              <a:ext cx="477309" cy="465314"/>
            </a:xfrm>
            <a:prstGeom prst="rect">
              <a:avLst/>
            </a:prstGeom>
          </p:spPr>
        </p:pic>
        <p:pic>
          <p:nvPicPr>
            <p:cNvPr id="3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22D13A4C-CF8E-497D-E87C-6A9F402F4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2529" y="5191655"/>
              <a:ext cx="477309" cy="465314"/>
            </a:xfrm>
            <a:prstGeom prst="rect">
              <a:avLst/>
            </a:prstGeom>
          </p:spPr>
        </p:pic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2EDA92EB-8A00-7A52-98E2-65F5B2238BFB}"/>
              </a:ext>
            </a:extLst>
          </p:cNvPr>
          <p:cNvSpPr txBox="1">
            <a:spLocks/>
          </p:cNvSpPr>
          <p:nvPr/>
        </p:nvSpPr>
        <p:spPr>
          <a:xfrm>
            <a:off x="3623788" y="15475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/>
              <a:t>ReplicaSet</a:t>
            </a:r>
            <a:endParaRPr lang="en-US" sz="20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27B4712-D9E2-F35C-03CF-1B8524855AB4}"/>
              </a:ext>
            </a:extLst>
          </p:cNvPr>
          <p:cNvSpPr txBox="1">
            <a:spLocks/>
          </p:cNvSpPr>
          <p:nvPr/>
        </p:nvSpPr>
        <p:spPr>
          <a:xfrm>
            <a:off x="1624878" y="2868715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Manages</a:t>
            </a:r>
          </a:p>
        </p:txBody>
      </p:sp>
      <p:pic>
        <p:nvPicPr>
          <p:cNvPr id="42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101E7BA7-9A3F-73CB-9C92-A573FD3EA9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310239" y="3173072"/>
            <a:ext cx="1256413" cy="1227086"/>
          </a:xfrm>
          <a:prstGeom prst="rect">
            <a:avLst/>
          </a:prstGeom>
        </p:spPr>
      </p:pic>
      <p:cxnSp>
        <p:nvCxnSpPr>
          <p:cNvPr id="43" name="Straight Arrow Connector 19">
            <a:extLst>
              <a:ext uri="{FF2B5EF4-FFF2-40B4-BE49-F238E27FC236}">
                <a16:creationId xmlns:a16="http://schemas.microsoft.com/office/drawing/2014/main" id="{97BC4DED-242F-0627-C069-32FFA97F727C}"/>
              </a:ext>
            </a:extLst>
          </p:cNvPr>
          <p:cNvCxnSpPr>
            <a:cxnSpLocks/>
            <a:stCxn id="23" idx="3"/>
            <a:endCxn id="42" idx="1"/>
          </p:cNvCxnSpPr>
          <p:nvPr/>
        </p:nvCxnSpPr>
        <p:spPr>
          <a:xfrm>
            <a:off x="5676512" y="2868715"/>
            <a:ext cx="1633727" cy="9179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1E87279B-1A10-2F9C-3A9A-E31199C68E33}"/>
              </a:ext>
            </a:extLst>
          </p:cNvPr>
          <p:cNvSpPr txBox="1">
            <a:spLocks/>
          </p:cNvSpPr>
          <p:nvPr/>
        </p:nvSpPr>
        <p:spPr>
          <a:xfrm>
            <a:off x="5797100" y="3971234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Manages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B16341D3-97DC-21D1-1B1E-6B3EE9973FF5}"/>
              </a:ext>
            </a:extLst>
          </p:cNvPr>
          <p:cNvSpPr txBox="1">
            <a:spLocks/>
          </p:cNvSpPr>
          <p:nvPr/>
        </p:nvSpPr>
        <p:spPr>
          <a:xfrm>
            <a:off x="7259210" y="4508139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Pod</a:t>
            </a:r>
          </a:p>
        </p:txBody>
      </p:sp>
      <p:cxnSp>
        <p:nvCxnSpPr>
          <p:cNvPr id="48" name="Straight Arrow Connector 19">
            <a:extLst>
              <a:ext uri="{FF2B5EF4-FFF2-40B4-BE49-F238E27FC236}">
                <a16:creationId xmlns:a16="http://schemas.microsoft.com/office/drawing/2014/main" id="{80EEC84E-D828-6457-D62A-CF4232BAAC48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>
            <a:off x="8566652" y="3786615"/>
            <a:ext cx="1833279" cy="15224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A51E5A0E-E0F2-7756-26D3-860B856C30E2}"/>
              </a:ext>
            </a:extLst>
          </p:cNvPr>
          <p:cNvSpPr txBox="1">
            <a:spLocks/>
          </p:cNvSpPr>
          <p:nvPr/>
        </p:nvSpPr>
        <p:spPr>
          <a:xfrm>
            <a:off x="8804056" y="5466589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Manages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064EC40-D042-7FF3-4740-2C5177E41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9931" y="5091695"/>
            <a:ext cx="1000991" cy="434774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E42C3C0C-82A9-445E-D727-DD4C37E33D58}"/>
              </a:ext>
            </a:extLst>
          </p:cNvPr>
          <p:cNvSpPr txBox="1">
            <a:spLocks/>
          </p:cNvSpPr>
          <p:nvPr/>
        </p:nvSpPr>
        <p:spPr>
          <a:xfrm>
            <a:off x="10221191" y="55967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Containers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FB4E5E6-9B64-4E6D-E2B4-62A4F70B3779}"/>
              </a:ext>
            </a:extLst>
          </p:cNvPr>
          <p:cNvSpPr txBox="1">
            <a:spLocks/>
          </p:cNvSpPr>
          <p:nvPr/>
        </p:nvSpPr>
        <p:spPr>
          <a:xfrm>
            <a:off x="409605" y="82029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0B106E6-27B6-F827-4A5F-DF2A51602611}"/>
              </a:ext>
            </a:extLst>
          </p:cNvPr>
          <p:cNvSpPr txBox="1">
            <a:spLocks/>
          </p:cNvSpPr>
          <p:nvPr/>
        </p:nvSpPr>
        <p:spPr>
          <a:xfrm>
            <a:off x="3776188" y="1540539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>
                <a:solidFill>
                  <a:srgbClr val="0070C0"/>
                </a:solidFill>
              </a:rPr>
              <a:t>ReplicaSet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9744AF1-4203-083B-5E28-F512CEBB7DEC}"/>
              </a:ext>
            </a:extLst>
          </p:cNvPr>
          <p:cNvSpPr txBox="1">
            <a:spLocks/>
          </p:cNvSpPr>
          <p:nvPr/>
        </p:nvSpPr>
        <p:spPr>
          <a:xfrm>
            <a:off x="1777278" y="2861724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Manages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03FCA46-65CC-5E0C-33C8-18D624D13FAC}"/>
              </a:ext>
            </a:extLst>
          </p:cNvPr>
          <p:cNvSpPr txBox="1">
            <a:spLocks/>
          </p:cNvSpPr>
          <p:nvPr/>
        </p:nvSpPr>
        <p:spPr>
          <a:xfrm>
            <a:off x="5949500" y="3964243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Manages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589778-82FF-2372-D021-74A6A99F31D8}"/>
              </a:ext>
            </a:extLst>
          </p:cNvPr>
          <p:cNvSpPr txBox="1">
            <a:spLocks/>
          </p:cNvSpPr>
          <p:nvPr/>
        </p:nvSpPr>
        <p:spPr>
          <a:xfrm>
            <a:off x="7411610" y="4501148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Pod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4AD8022-4815-2720-81F0-90CAE7040490}"/>
              </a:ext>
            </a:extLst>
          </p:cNvPr>
          <p:cNvSpPr txBox="1">
            <a:spLocks/>
          </p:cNvSpPr>
          <p:nvPr/>
        </p:nvSpPr>
        <p:spPr>
          <a:xfrm>
            <a:off x="8956456" y="5459598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Manages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2CFD7C-1D47-4B0E-E865-A972961C0DB3}"/>
              </a:ext>
            </a:extLst>
          </p:cNvPr>
          <p:cNvSpPr txBox="1">
            <a:spLocks/>
          </p:cNvSpPr>
          <p:nvPr/>
        </p:nvSpPr>
        <p:spPr>
          <a:xfrm>
            <a:off x="10373591" y="5589739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2697574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these Connected?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17</a:t>
            </a:fld>
            <a:endParaRPr lang="en-US" sz="1200" b="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EB838E-89AB-443C-3181-2C928A0E9C44}"/>
              </a:ext>
            </a:extLst>
          </p:cNvPr>
          <p:cNvGrpSpPr/>
          <p:nvPr/>
        </p:nvGrpSpPr>
        <p:grpSpPr>
          <a:xfrm>
            <a:off x="222210" y="827281"/>
            <a:ext cx="1428461" cy="2601719"/>
            <a:chOff x="827851" y="1199442"/>
            <a:chExt cx="2577629" cy="4952999"/>
          </a:xfrm>
        </p:grpSpPr>
        <p:pic>
          <p:nvPicPr>
            <p:cNvPr id="5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E9F4BE7C-406B-A922-C181-5C11FFAAE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851" y="1199442"/>
              <a:ext cx="2577629" cy="4952999"/>
            </a:xfrm>
            <a:prstGeom prst="rect">
              <a:avLst/>
            </a:prstGeom>
          </p:spPr>
        </p:pic>
        <p:pic>
          <p:nvPicPr>
            <p:cNvPr id="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F691B3B-B599-2DB3-FF45-FF9043C71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3" y="3443345"/>
              <a:ext cx="636412" cy="620419"/>
            </a:xfrm>
            <a:prstGeom prst="rect">
              <a:avLst/>
            </a:prstGeom>
          </p:spPr>
        </p:pic>
        <p:pic>
          <p:nvPicPr>
            <p:cNvPr id="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0D6D3F80-5CF5-E299-5390-3E6792739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3443344"/>
              <a:ext cx="636412" cy="620419"/>
            </a:xfrm>
            <a:prstGeom prst="rect">
              <a:avLst/>
            </a:prstGeom>
          </p:spPr>
        </p:pic>
        <p:pic>
          <p:nvPicPr>
            <p:cNvPr id="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EB1A8170-9CAE-14D1-3E27-CF358D457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2" y="4144199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BD2DAE8-A267-2B06-A713-876F9E37D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4144196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4777CFB3-95DE-6773-CD4C-76968C5EEE42}"/>
              </a:ext>
            </a:extLst>
          </p:cNvPr>
          <p:cNvSpPr txBox="1">
            <a:spLocks/>
          </p:cNvSpPr>
          <p:nvPr/>
        </p:nvSpPr>
        <p:spPr>
          <a:xfrm>
            <a:off x="257205" y="827281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Deployment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A7EE2B-1F80-9B59-784F-2AC3033A1E67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1650671" y="2128141"/>
            <a:ext cx="1428461" cy="7284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B035D8-5E90-F87D-A14F-28CA8C851F0E}"/>
              </a:ext>
            </a:extLst>
          </p:cNvPr>
          <p:cNvGrpSpPr/>
          <p:nvPr/>
        </p:nvGrpSpPr>
        <p:grpSpPr>
          <a:xfrm>
            <a:off x="3079132" y="1581364"/>
            <a:ext cx="2597380" cy="2562591"/>
            <a:chOff x="4339993" y="2439812"/>
            <a:chExt cx="3347862" cy="3732388"/>
          </a:xfrm>
        </p:grpSpPr>
        <p:pic>
          <p:nvPicPr>
            <p:cNvPr id="23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D37A85F3-89D7-B2A4-D31C-A7F8935AB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4633" y="2457451"/>
              <a:ext cx="1933222" cy="3714749"/>
            </a:xfrm>
            <a:prstGeom prst="rect">
              <a:avLst/>
            </a:prstGeom>
          </p:spPr>
        </p:pic>
        <p:pic>
          <p:nvPicPr>
            <p:cNvPr id="2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D62B5C2-AC1B-7884-E36B-4C236825A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6" y="4150961"/>
              <a:ext cx="477309" cy="465314"/>
            </a:xfrm>
            <a:prstGeom prst="rect">
              <a:avLst/>
            </a:prstGeom>
          </p:spPr>
        </p:pic>
        <p:pic>
          <p:nvPicPr>
            <p:cNvPr id="2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D38F0315-B0F3-1851-23BD-A01E9C92F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150960"/>
              <a:ext cx="477309" cy="465314"/>
            </a:xfrm>
            <a:prstGeom prst="rect">
              <a:avLst/>
            </a:prstGeom>
          </p:spPr>
        </p:pic>
        <p:pic>
          <p:nvPicPr>
            <p:cNvPr id="2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E543760-DB6B-719B-3651-807325111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5" y="4676601"/>
              <a:ext cx="477309" cy="465314"/>
            </a:xfrm>
            <a:prstGeom prst="rect">
              <a:avLst/>
            </a:prstGeom>
          </p:spPr>
        </p:pic>
        <p:pic>
          <p:nvPicPr>
            <p:cNvPr id="2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0AC3625-C08C-4415-C18A-C6588869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676600"/>
              <a:ext cx="477309" cy="465314"/>
            </a:xfrm>
            <a:prstGeom prst="rect">
              <a:avLst/>
            </a:prstGeom>
          </p:spPr>
        </p:pic>
        <p:pic>
          <p:nvPicPr>
            <p:cNvPr id="28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AC9623DA-336B-6EC6-B399-6DA78E599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1532" y="5209295"/>
              <a:ext cx="477309" cy="465314"/>
            </a:xfrm>
            <a:prstGeom prst="rect">
              <a:avLst/>
            </a:prstGeom>
          </p:spPr>
        </p:pic>
        <p:pic>
          <p:nvPicPr>
            <p:cNvPr id="2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9E411FE-66FD-1B60-FADE-61F9151D8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7169" y="5209294"/>
              <a:ext cx="477309" cy="465314"/>
            </a:xfrm>
            <a:prstGeom prst="rect">
              <a:avLst/>
            </a:prstGeom>
          </p:spPr>
        </p:pic>
        <p:pic>
          <p:nvPicPr>
            <p:cNvPr id="30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1D013FA0-8D59-9BBE-5995-A0CECE79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9993" y="2439812"/>
              <a:ext cx="1933222" cy="3714749"/>
            </a:xfrm>
            <a:prstGeom prst="rect">
              <a:avLst/>
            </a:prstGeom>
          </p:spPr>
        </p:pic>
        <p:pic>
          <p:nvPicPr>
            <p:cNvPr id="3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11DFD8B2-3D29-4CAA-2B77-4908D863A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133322"/>
              <a:ext cx="477309" cy="465314"/>
            </a:xfrm>
            <a:prstGeom prst="rect">
              <a:avLst/>
            </a:prstGeom>
          </p:spPr>
        </p:pic>
        <p:pic>
          <p:nvPicPr>
            <p:cNvPr id="32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6529847-E57B-C743-D05E-FE72485E1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133319"/>
              <a:ext cx="477309" cy="465314"/>
            </a:xfrm>
            <a:prstGeom prst="rect">
              <a:avLst/>
            </a:prstGeom>
          </p:spPr>
        </p:pic>
        <p:pic>
          <p:nvPicPr>
            <p:cNvPr id="33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92C09A7-4270-B5FA-7039-0F4EFBDE3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658962"/>
              <a:ext cx="477309" cy="465314"/>
            </a:xfrm>
            <a:prstGeom prst="rect">
              <a:avLst/>
            </a:prstGeom>
          </p:spPr>
        </p:pic>
        <p:pic>
          <p:nvPicPr>
            <p:cNvPr id="3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85A5A998-DF5C-F7F4-D513-B7528189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658960"/>
              <a:ext cx="477309" cy="465314"/>
            </a:xfrm>
            <a:prstGeom prst="rect">
              <a:avLst/>
            </a:prstGeom>
          </p:spPr>
        </p:pic>
        <p:pic>
          <p:nvPicPr>
            <p:cNvPr id="3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B0352AD-D11A-F7B2-70E6-151B40D57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6892" y="5191656"/>
              <a:ext cx="477309" cy="465314"/>
            </a:xfrm>
            <a:prstGeom prst="rect">
              <a:avLst/>
            </a:prstGeom>
          </p:spPr>
        </p:pic>
        <p:pic>
          <p:nvPicPr>
            <p:cNvPr id="3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22D13A4C-CF8E-497D-E87C-6A9F402F4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2529" y="5191655"/>
              <a:ext cx="477309" cy="465314"/>
            </a:xfrm>
            <a:prstGeom prst="rect">
              <a:avLst/>
            </a:prstGeom>
          </p:spPr>
        </p:pic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2EDA92EB-8A00-7A52-98E2-65F5B2238BFB}"/>
              </a:ext>
            </a:extLst>
          </p:cNvPr>
          <p:cNvSpPr txBox="1">
            <a:spLocks/>
          </p:cNvSpPr>
          <p:nvPr/>
        </p:nvSpPr>
        <p:spPr>
          <a:xfrm>
            <a:off x="3623788" y="15475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/>
              <a:t>ReplicaSet</a:t>
            </a:r>
            <a:endParaRPr lang="en-US" sz="20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27B4712-D9E2-F35C-03CF-1B8524855AB4}"/>
              </a:ext>
            </a:extLst>
          </p:cNvPr>
          <p:cNvSpPr txBox="1">
            <a:spLocks/>
          </p:cNvSpPr>
          <p:nvPr/>
        </p:nvSpPr>
        <p:spPr>
          <a:xfrm>
            <a:off x="1313320" y="2758365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Selector</a:t>
            </a:r>
          </a:p>
          <a:p>
            <a:pPr algn="ctr"/>
            <a:r>
              <a:rPr lang="en-US" sz="2000" dirty="0"/>
              <a:t>app=nginx</a:t>
            </a:r>
          </a:p>
        </p:txBody>
      </p:sp>
      <p:pic>
        <p:nvPicPr>
          <p:cNvPr id="42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101E7BA7-9A3F-73CB-9C92-A573FD3EA9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310239" y="3173072"/>
            <a:ext cx="1256413" cy="1227086"/>
          </a:xfrm>
          <a:prstGeom prst="rect">
            <a:avLst/>
          </a:prstGeom>
        </p:spPr>
      </p:pic>
      <p:cxnSp>
        <p:nvCxnSpPr>
          <p:cNvPr id="43" name="Straight Arrow Connector 19">
            <a:extLst>
              <a:ext uri="{FF2B5EF4-FFF2-40B4-BE49-F238E27FC236}">
                <a16:creationId xmlns:a16="http://schemas.microsoft.com/office/drawing/2014/main" id="{97BC4DED-242F-0627-C069-32FFA97F727C}"/>
              </a:ext>
            </a:extLst>
          </p:cNvPr>
          <p:cNvCxnSpPr>
            <a:cxnSpLocks/>
            <a:stCxn id="23" idx="3"/>
            <a:endCxn id="42" idx="1"/>
          </p:cNvCxnSpPr>
          <p:nvPr/>
        </p:nvCxnSpPr>
        <p:spPr>
          <a:xfrm>
            <a:off x="5676512" y="2868715"/>
            <a:ext cx="1633727" cy="9179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B16341D3-97DC-21D1-1B1E-6B3EE9973FF5}"/>
              </a:ext>
            </a:extLst>
          </p:cNvPr>
          <p:cNvSpPr txBox="1">
            <a:spLocks/>
          </p:cNvSpPr>
          <p:nvPr/>
        </p:nvSpPr>
        <p:spPr>
          <a:xfrm>
            <a:off x="7259210" y="2847177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Pod</a:t>
            </a:r>
          </a:p>
        </p:txBody>
      </p:sp>
      <p:cxnSp>
        <p:nvCxnSpPr>
          <p:cNvPr id="48" name="Straight Arrow Connector 19">
            <a:extLst>
              <a:ext uri="{FF2B5EF4-FFF2-40B4-BE49-F238E27FC236}">
                <a16:creationId xmlns:a16="http://schemas.microsoft.com/office/drawing/2014/main" id="{80EEC84E-D828-6457-D62A-CF4232BAAC48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>
            <a:off x="8566652" y="3786615"/>
            <a:ext cx="1833279" cy="1522467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shade val="95000"/>
                <a:satMod val="105000"/>
                <a:alpha val="14198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4064EC40-D042-7FF3-4740-2C5177E41F4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10399931" y="5091695"/>
            <a:ext cx="1000991" cy="434774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E42C3C0C-82A9-445E-D727-DD4C37E33D58}"/>
              </a:ext>
            </a:extLst>
          </p:cNvPr>
          <p:cNvSpPr txBox="1">
            <a:spLocks/>
          </p:cNvSpPr>
          <p:nvPr/>
        </p:nvSpPr>
        <p:spPr>
          <a:xfrm>
            <a:off x="10221191" y="55967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lt1">
                    <a:alpha val="19000"/>
                  </a:schemeClr>
                </a:solidFill>
              </a:rPr>
              <a:t>Containers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A3F8E51-B51A-9A57-A647-123633058933}"/>
              </a:ext>
            </a:extLst>
          </p:cNvPr>
          <p:cNvSpPr txBox="1">
            <a:spLocks/>
          </p:cNvSpPr>
          <p:nvPr/>
        </p:nvSpPr>
        <p:spPr>
          <a:xfrm>
            <a:off x="3414839" y="3946197"/>
            <a:ext cx="1955498" cy="9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Labels </a:t>
            </a:r>
          </a:p>
          <a:p>
            <a:pPr algn="ctr"/>
            <a:r>
              <a:rPr lang="en-US" sz="2000" dirty="0"/>
              <a:t>app=nginx</a:t>
            </a:r>
          </a:p>
          <a:p>
            <a:pPr algn="ctr"/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CA18B5-A403-79ED-977B-802987D20AF4}"/>
              </a:ext>
            </a:extLst>
          </p:cNvPr>
          <p:cNvSpPr txBox="1">
            <a:spLocks/>
          </p:cNvSpPr>
          <p:nvPr/>
        </p:nvSpPr>
        <p:spPr>
          <a:xfrm>
            <a:off x="3254783" y="4547118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Selector</a:t>
            </a:r>
          </a:p>
          <a:p>
            <a:pPr algn="ctr"/>
            <a:r>
              <a:rPr lang="en-US" sz="2000" dirty="0"/>
              <a:t>app=nginx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38EA507-24AB-FF97-70DB-4AAF5EC887DE}"/>
              </a:ext>
            </a:extLst>
          </p:cNvPr>
          <p:cNvSpPr txBox="1">
            <a:spLocks/>
          </p:cNvSpPr>
          <p:nvPr/>
        </p:nvSpPr>
        <p:spPr>
          <a:xfrm>
            <a:off x="6960695" y="4440957"/>
            <a:ext cx="1955498" cy="9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Labels </a:t>
            </a:r>
          </a:p>
          <a:p>
            <a:pPr algn="ctr"/>
            <a:r>
              <a:rPr lang="en-US" sz="2000" dirty="0"/>
              <a:t>app=nginx</a:t>
            </a:r>
          </a:p>
          <a:p>
            <a:pPr algn="ctr"/>
            <a:endParaRPr lang="en-US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134A403-571E-EBB1-06F8-B5CCF1E18795}"/>
              </a:ext>
            </a:extLst>
          </p:cNvPr>
          <p:cNvSpPr txBox="1">
            <a:spLocks/>
          </p:cNvSpPr>
          <p:nvPr/>
        </p:nvSpPr>
        <p:spPr>
          <a:xfrm>
            <a:off x="1465720" y="2910765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Selector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app=nginx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156156-B172-74C0-4DA1-0AD441F97836}"/>
              </a:ext>
            </a:extLst>
          </p:cNvPr>
          <p:cNvSpPr txBox="1">
            <a:spLocks/>
          </p:cNvSpPr>
          <p:nvPr/>
        </p:nvSpPr>
        <p:spPr>
          <a:xfrm>
            <a:off x="3567239" y="4098597"/>
            <a:ext cx="1955498" cy="9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Labels 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app=nginx</a:t>
            </a:r>
          </a:p>
          <a:p>
            <a:pPr algn="ctr"/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AD153C3-07B3-FEC7-3431-5BBDB7FC2F63}"/>
              </a:ext>
            </a:extLst>
          </p:cNvPr>
          <p:cNvSpPr txBox="1">
            <a:spLocks/>
          </p:cNvSpPr>
          <p:nvPr/>
        </p:nvSpPr>
        <p:spPr>
          <a:xfrm>
            <a:off x="3407183" y="4699518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Selector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app=nginx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51500B0-67D7-78ED-2D48-A12AC070FADF}"/>
              </a:ext>
            </a:extLst>
          </p:cNvPr>
          <p:cNvSpPr txBox="1">
            <a:spLocks/>
          </p:cNvSpPr>
          <p:nvPr/>
        </p:nvSpPr>
        <p:spPr>
          <a:xfrm>
            <a:off x="7113095" y="4593357"/>
            <a:ext cx="1955498" cy="9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Labels 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app=nginx</a:t>
            </a:r>
          </a:p>
          <a:p>
            <a:pPr algn="ctr"/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9C88E95-95A9-A71C-C8FB-0F6D4211BF74}"/>
              </a:ext>
            </a:extLst>
          </p:cNvPr>
          <p:cNvSpPr txBox="1">
            <a:spLocks/>
          </p:cNvSpPr>
          <p:nvPr/>
        </p:nvSpPr>
        <p:spPr>
          <a:xfrm>
            <a:off x="409605" y="82029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F3F2D2E-BA78-85B1-0821-AA87017DC7BB}"/>
              </a:ext>
            </a:extLst>
          </p:cNvPr>
          <p:cNvSpPr txBox="1">
            <a:spLocks/>
          </p:cNvSpPr>
          <p:nvPr/>
        </p:nvSpPr>
        <p:spPr>
          <a:xfrm>
            <a:off x="3776188" y="1540539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>
                <a:solidFill>
                  <a:srgbClr val="0070C0"/>
                </a:solidFill>
              </a:rPr>
              <a:t>ReplicaSet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FA441C2-A7C1-2A9A-63B1-3593D97979CF}"/>
              </a:ext>
            </a:extLst>
          </p:cNvPr>
          <p:cNvSpPr txBox="1">
            <a:spLocks/>
          </p:cNvSpPr>
          <p:nvPr/>
        </p:nvSpPr>
        <p:spPr>
          <a:xfrm>
            <a:off x="7411610" y="4501148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Pod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7C748DA-A7B9-C7EC-71A7-E0C9227F99AA}"/>
              </a:ext>
            </a:extLst>
          </p:cNvPr>
          <p:cNvSpPr txBox="1">
            <a:spLocks/>
          </p:cNvSpPr>
          <p:nvPr/>
        </p:nvSpPr>
        <p:spPr>
          <a:xfrm>
            <a:off x="10373591" y="5589739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53446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F54AE-6657-6035-5DE5-F038EBE58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EB322-1EF3-9C3D-543C-880BF00B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these Connected?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64468-9AEB-23E2-53EE-3E39158E7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18</a:t>
            </a:fld>
            <a:endParaRPr lang="en-US" sz="1200" b="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4B5464-6F07-431E-A929-7CC9D3BD5203}"/>
              </a:ext>
            </a:extLst>
          </p:cNvPr>
          <p:cNvGrpSpPr/>
          <p:nvPr/>
        </p:nvGrpSpPr>
        <p:grpSpPr>
          <a:xfrm>
            <a:off x="222210" y="827281"/>
            <a:ext cx="1428461" cy="2601719"/>
            <a:chOff x="827851" y="1199442"/>
            <a:chExt cx="2577629" cy="4952999"/>
          </a:xfrm>
        </p:grpSpPr>
        <p:pic>
          <p:nvPicPr>
            <p:cNvPr id="5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A76847CD-E6FD-782F-536F-EBFCA928E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851" y="1199442"/>
              <a:ext cx="2577629" cy="4952999"/>
            </a:xfrm>
            <a:prstGeom prst="rect">
              <a:avLst/>
            </a:prstGeom>
          </p:spPr>
        </p:pic>
        <p:pic>
          <p:nvPicPr>
            <p:cNvPr id="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4BA2527-63A0-3DA1-1934-4A4E15C94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3" y="3443345"/>
              <a:ext cx="636412" cy="620419"/>
            </a:xfrm>
            <a:prstGeom prst="rect">
              <a:avLst/>
            </a:prstGeom>
          </p:spPr>
        </p:pic>
        <p:pic>
          <p:nvPicPr>
            <p:cNvPr id="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A07B852A-A634-AE95-4FC9-9F3FD4878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3443344"/>
              <a:ext cx="636412" cy="620419"/>
            </a:xfrm>
            <a:prstGeom prst="rect">
              <a:avLst/>
            </a:prstGeom>
          </p:spPr>
        </p:pic>
        <p:pic>
          <p:nvPicPr>
            <p:cNvPr id="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6B0D7F5F-F1A0-CFE2-CD64-D809427DE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682" y="4144199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B8B494EC-A6E0-BE62-DB60-C28F7BDD0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6533" y="4144196"/>
              <a:ext cx="636412" cy="62041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CBA4F083-709E-040E-1205-3257D0CD3A26}"/>
              </a:ext>
            </a:extLst>
          </p:cNvPr>
          <p:cNvSpPr txBox="1">
            <a:spLocks/>
          </p:cNvSpPr>
          <p:nvPr/>
        </p:nvSpPr>
        <p:spPr>
          <a:xfrm>
            <a:off x="257205" y="827281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Deployment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616238-2CF7-2AF7-E9C3-ED9BE62E9728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1650671" y="2128141"/>
            <a:ext cx="1428461" cy="7284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BB71E2-2458-62A1-C2AB-BF2FEDFA9301}"/>
              </a:ext>
            </a:extLst>
          </p:cNvPr>
          <p:cNvGrpSpPr/>
          <p:nvPr/>
        </p:nvGrpSpPr>
        <p:grpSpPr>
          <a:xfrm>
            <a:off x="3079132" y="1581364"/>
            <a:ext cx="2597380" cy="2562591"/>
            <a:chOff x="4339993" y="2439812"/>
            <a:chExt cx="3347862" cy="3732388"/>
          </a:xfrm>
        </p:grpSpPr>
        <p:pic>
          <p:nvPicPr>
            <p:cNvPr id="23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208C9485-6468-8991-42F4-CBBE724DE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4633" y="2457451"/>
              <a:ext cx="1933222" cy="3714749"/>
            </a:xfrm>
            <a:prstGeom prst="rect">
              <a:avLst/>
            </a:prstGeom>
          </p:spPr>
        </p:pic>
        <p:pic>
          <p:nvPicPr>
            <p:cNvPr id="2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860C8F26-E5D7-0197-2ED2-0A670237B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6" y="4150961"/>
              <a:ext cx="477309" cy="465314"/>
            </a:xfrm>
            <a:prstGeom prst="rect">
              <a:avLst/>
            </a:prstGeom>
          </p:spPr>
        </p:pic>
        <p:pic>
          <p:nvPicPr>
            <p:cNvPr id="2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64BE2BFD-165D-90FF-7874-04D5E8680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150960"/>
              <a:ext cx="477309" cy="465314"/>
            </a:xfrm>
            <a:prstGeom prst="rect">
              <a:avLst/>
            </a:prstGeom>
          </p:spPr>
        </p:pic>
        <p:pic>
          <p:nvPicPr>
            <p:cNvPr id="26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11661701-B8D3-5541-A077-3A8C20717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8005" y="4676601"/>
              <a:ext cx="477309" cy="465314"/>
            </a:xfrm>
            <a:prstGeom prst="rect">
              <a:avLst/>
            </a:prstGeom>
          </p:spPr>
        </p:pic>
        <p:pic>
          <p:nvPicPr>
            <p:cNvPr id="2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0D5F47DA-4346-C87F-6B1D-F70A1D0BB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642" y="4676600"/>
              <a:ext cx="477309" cy="465314"/>
            </a:xfrm>
            <a:prstGeom prst="rect">
              <a:avLst/>
            </a:prstGeom>
          </p:spPr>
        </p:pic>
        <p:pic>
          <p:nvPicPr>
            <p:cNvPr id="28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5BCD2762-9621-32B8-EE32-5CDA38A1D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1532" y="5209295"/>
              <a:ext cx="477309" cy="465314"/>
            </a:xfrm>
            <a:prstGeom prst="rect">
              <a:avLst/>
            </a:prstGeom>
          </p:spPr>
        </p:pic>
        <p:pic>
          <p:nvPicPr>
            <p:cNvPr id="29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8680627-CF28-1BA2-F54A-81EE6EE90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7169" y="5209294"/>
              <a:ext cx="477309" cy="465314"/>
            </a:xfrm>
            <a:prstGeom prst="rect">
              <a:avLst/>
            </a:prstGeom>
          </p:spPr>
        </p:pic>
        <p:pic>
          <p:nvPicPr>
            <p:cNvPr id="30" name="Picture 10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AC3FC7C1-ADD0-131C-2EE9-052EFB4B6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9993" y="2439812"/>
              <a:ext cx="1933222" cy="3714749"/>
            </a:xfrm>
            <a:prstGeom prst="rect">
              <a:avLst/>
            </a:prstGeom>
          </p:spPr>
        </p:pic>
        <p:pic>
          <p:nvPicPr>
            <p:cNvPr id="31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1D2E38A2-2F22-4219-1AEF-85D4C2570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133322"/>
              <a:ext cx="477309" cy="465314"/>
            </a:xfrm>
            <a:prstGeom prst="rect">
              <a:avLst/>
            </a:prstGeom>
          </p:spPr>
        </p:pic>
        <p:pic>
          <p:nvPicPr>
            <p:cNvPr id="32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FF5C2079-2D9F-BC64-95F8-7412A89FB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133319"/>
              <a:ext cx="477309" cy="465314"/>
            </a:xfrm>
            <a:prstGeom prst="rect">
              <a:avLst/>
            </a:prstGeom>
          </p:spPr>
        </p:pic>
        <p:pic>
          <p:nvPicPr>
            <p:cNvPr id="33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796FCF76-3EC3-0317-E104-68844896E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366" y="4658962"/>
              <a:ext cx="477309" cy="465314"/>
            </a:xfrm>
            <a:prstGeom prst="rect">
              <a:avLst/>
            </a:prstGeom>
          </p:spPr>
        </p:pic>
        <p:pic>
          <p:nvPicPr>
            <p:cNvPr id="34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F1090B1A-4FCD-B31C-F5F9-9AA10FF30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002" y="4658960"/>
              <a:ext cx="477309" cy="465314"/>
            </a:xfrm>
            <a:prstGeom prst="rect">
              <a:avLst/>
            </a:prstGeom>
          </p:spPr>
        </p:pic>
        <p:pic>
          <p:nvPicPr>
            <p:cNvPr id="35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9280904-4BE2-1698-E4AF-3FE205783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6892" y="5191656"/>
              <a:ext cx="477309" cy="465314"/>
            </a:xfrm>
            <a:prstGeom prst="rect">
              <a:avLst/>
            </a:prstGeom>
          </p:spPr>
        </p:pic>
        <p:pic>
          <p:nvPicPr>
            <p:cNvPr id="37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44A4CE03-F219-8766-58F1-CC373F29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2529" y="5191655"/>
              <a:ext cx="477309" cy="465314"/>
            </a:xfrm>
            <a:prstGeom prst="rect">
              <a:avLst/>
            </a:prstGeom>
          </p:spPr>
        </p:pic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3C71C609-37E9-6E7B-E9A3-4511A62913B1}"/>
              </a:ext>
            </a:extLst>
          </p:cNvPr>
          <p:cNvSpPr txBox="1">
            <a:spLocks/>
          </p:cNvSpPr>
          <p:nvPr/>
        </p:nvSpPr>
        <p:spPr>
          <a:xfrm>
            <a:off x="3623788" y="15475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/>
              <a:t>ReplicaSet</a:t>
            </a:r>
            <a:endParaRPr lang="en-US" sz="20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A30181D-BCE2-9185-5B98-0B7D0692CA5A}"/>
              </a:ext>
            </a:extLst>
          </p:cNvPr>
          <p:cNvSpPr txBox="1">
            <a:spLocks/>
          </p:cNvSpPr>
          <p:nvPr/>
        </p:nvSpPr>
        <p:spPr>
          <a:xfrm>
            <a:off x="1313320" y="2758365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Selector</a:t>
            </a:r>
          </a:p>
          <a:p>
            <a:pPr algn="ctr"/>
            <a:r>
              <a:rPr lang="en-US" sz="2000" dirty="0"/>
              <a:t>app=nginx</a:t>
            </a:r>
          </a:p>
        </p:txBody>
      </p:sp>
      <p:pic>
        <p:nvPicPr>
          <p:cNvPr id="42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42D33849-9768-2E67-15BC-9966658747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310239" y="3173072"/>
            <a:ext cx="1256413" cy="1227086"/>
          </a:xfrm>
          <a:prstGeom prst="rect">
            <a:avLst/>
          </a:prstGeom>
        </p:spPr>
      </p:pic>
      <p:cxnSp>
        <p:nvCxnSpPr>
          <p:cNvPr id="43" name="Straight Arrow Connector 19">
            <a:extLst>
              <a:ext uri="{FF2B5EF4-FFF2-40B4-BE49-F238E27FC236}">
                <a16:creationId xmlns:a16="http://schemas.microsoft.com/office/drawing/2014/main" id="{E365F304-3B4C-DD68-8662-E866284F6DB0}"/>
              </a:ext>
            </a:extLst>
          </p:cNvPr>
          <p:cNvCxnSpPr>
            <a:cxnSpLocks/>
            <a:stCxn id="23" idx="3"/>
            <a:endCxn id="42" idx="1"/>
          </p:cNvCxnSpPr>
          <p:nvPr/>
        </p:nvCxnSpPr>
        <p:spPr>
          <a:xfrm>
            <a:off x="5676512" y="2868715"/>
            <a:ext cx="1633727" cy="9179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A03DDF68-55D7-B5B4-BD3A-84398C4D0FEA}"/>
              </a:ext>
            </a:extLst>
          </p:cNvPr>
          <p:cNvSpPr txBox="1">
            <a:spLocks/>
          </p:cNvSpPr>
          <p:nvPr/>
        </p:nvSpPr>
        <p:spPr>
          <a:xfrm>
            <a:off x="7259210" y="2847177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Pod</a:t>
            </a:r>
          </a:p>
        </p:txBody>
      </p:sp>
      <p:cxnSp>
        <p:nvCxnSpPr>
          <p:cNvPr id="48" name="Straight Arrow Connector 19">
            <a:extLst>
              <a:ext uri="{FF2B5EF4-FFF2-40B4-BE49-F238E27FC236}">
                <a16:creationId xmlns:a16="http://schemas.microsoft.com/office/drawing/2014/main" id="{02E041EA-540D-81F4-555B-86DB7FC4CAD3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>
            <a:off x="8566652" y="3786615"/>
            <a:ext cx="1833279" cy="1522467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shade val="95000"/>
                <a:satMod val="105000"/>
                <a:alpha val="14198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B024298E-28E4-2597-974E-93F2D5576A7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10399931" y="5091695"/>
            <a:ext cx="1000991" cy="434774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D7FA0207-19FA-FC0D-15EB-22B9EED2B511}"/>
              </a:ext>
            </a:extLst>
          </p:cNvPr>
          <p:cNvSpPr txBox="1">
            <a:spLocks/>
          </p:cNvSpPr>
          <p:nvPr/>
        </p:nvSpPr>
        <p:spPr>
          <a:xfrm>
            <a:off x="10221191" y="559673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lt1">
                    <a:alpha val="19000"/>
                  </a:schemeClr>
                </a:solidFill>
              </a:rPr>
              <a:t>Containers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A315FCA-13E2-AEAB-D8B4-D69BC69855BC}"/>
              </a:ext>
            </a:extLst>
          </p:cNvPr>
          <p:cNvSpPr txBox="1">
            <a:spLocks/>
          </p:cNvSpPr>
          <p:nvPr/>
        </p:nvSpPr>
        <p:spPr>
          <a:xfrm>
            <a:off x="3414839" y="3946197"/>
            <a:ext cx="1955498" cy="9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Labels </a:t>
            </a:r>
          </a:p>
          <a:p>
            <a:pPr algn="ctr"/>
            <a:r>
              <a:rPr lang="en-US" sz="2000" dirty="0"/>
              <a:t>app=nginx</a:t>
            </a:r>
          </a:p>
          <a:p>
            <a:pPr algn="ctr"/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1DABA16-A5C3-CFBB-6876-4A981326CA00}"/>
              </a:ext>
            </a:extLst>
          </p:cNvPr>
          <p:cNvSpPr txBox="1">
            <a:spLocks/>
          </p:cNvSpPr>
          <p:nvPr/>
        </p:nvSpPr>
        <p:spPr>
          <a:xfrm>
            <a:off x="3254783" y="4547118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Selector</a:t>
            </a:r>
          </a:p>
          <a:p>
            <a:pPr algn="ctr"/>
            <a:r>
              <a:rPr lang="en-US" sz="2000" dirty="0"/>
              <a:t>app=nginx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E167307-4A78-0293-F099-BF0E1C68E6CB}"/>
              </a:ext>
            </a:extLst>
          </p:cNvPr>
          <p:cNvSpPr txBox="1">
            <a:spLocks/>
          </p:cNvSpPr>
          <p:nvPr/>
        </p:nvSpPr>
        <p:spPr>
          <a:xfrm>
            <a:off x="6960695" y="4440957"/>
            <a:ext cx="1955498" cy="9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Labels </a:t>
            </a:r>
          </a:p>
          <a:p>
            <a:pPr algn="ctr"/>
            <a:r>
              <a:rPr lang="en-US" sz="2000" dirty="0"/>
              <a:t>app=nginx</a:t>
            </a:r>
          </a:p>
          <a:p>
            <a:pPr algn="ctr"/>
            <a:endParaRPr lang="en-US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A5278F-EC8D-509D-7AF6-1C5FEF5D6F53}"/>
              </a:ext>
            </a:extLst>
          </p:cNvPr>
          <p:cNvSpPr txBox="1">
            <a:spLocks/>
          </p:cNvSpPr>
          <p:nvPr/>
        </p:nvSpPr>
        <p:spPr>
          <a:xfrm>
            <a:off x="1465720" y="2910765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Selector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app=nginx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D4E4DC1-8CBA-10D0-7A26-73F546F596A2}"/>
              </a:ext>
            </a:extLst>
          </p:cNvPr>
          <p:cNvSpPr txBox="1">
            <a:spLocks/>
          </p:cNvSpPr>
          <p:nvPr/>
        </p:nvSpPr>
        <p:spPr>
          <a:xfrm>
            <a:off x="3567239" y="4098597"/>
            <a:ext cx="1955498" cy="9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Labels 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app=nginx</a:t>
            </a:r>
          </a:p>
          <a:p>
            <a:pPr algn="ctr"/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BBFB1ED-B556-AFCA-9376-2E79068E45C1}"/>
              </a:ext>
            </a:extLst>
          </p:cNvPr>
          <p:cNvSpPr txBox="1">
            <a:spLocks/>
          </p:cNvSpPr>
          <p:nvPr/>
        </p:nvSpPr>
        <p:spPr>
          <a:xfrm>
            <a:off x="3407183" y="4699518"/>
            <a:ext cx="2275609" cy="10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Selector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app=whatevs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31D8C4D-6C85-8B9F-E1D3-825CBD5DF806}"/>
              </a:ext>
            </a:extLst>
          </p:cNvPr>
          <p:cNvSpPr txBox="1">
            <a:spLocks/>
          </p:cNvSpPr>
          <p:nvPr/>
        </p:nvSpPr>
        <p:spPr>
          <a:xfrm>
            <a:off x="7113095" y="4593357"/>
            <a:ext cx="1955498" cy="98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Labels 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app=whatevs</a:t>
            </a:r>
          </a:p>
          <a:p>
            <a:pPr algn="ctr"/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D25461C-5B8D-5E1C-650B-E53EDB6141CB}"/>
              </a:ext>
            </a:extLst>
          </p:cNvPr>
          <p:cNvSpPr txBox="1">
            <a:spLocks/>
          </p:cNvSpPr>
          <p:nvPr/>
        </p:nvSpPr>
        <p:spPr>
          <a:xfrm>
            <a:off x="409605" y="820290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7277281-A7F5-C36C-0C55-0FCEF290B273}"/>
              </a:ext>
            </a:extLst>
          </p:cNvPr>
          <p:cNvSpPr txBox="1">
            <a:spLocks/>
          </p:cNvSpPr>
          <p:nvPr/>
        </p:nvSpPr>
        <p:spPr>
          <a:xfrm>
            <a:off x="3776188" y="1540539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err="1">
                <a:solidFill>
                  <a:srgbClr val="0070C0"/>
                </a:solidFill>
              </a:rPr>
              <a:t>ReplicaSet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1202623-F5AF-6EE0-9D1C-6DA51F2783DF}"/>
              </a:ext>
            </a:extLst>
          </p:cNvPr>
          <p:cNvSpPr txBox="1">
            <a:spLocks/>
          </p:cNvSpPr>
          <p:nvPr/>
        </p:nvSpPr>
        <p:spPr>
          <a:xfrm>
            <a:off x="7411610" y="4501148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Pod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A87D544-69E4-CB0C-F0F2-002DE5895D72}"/>
              </a:ext>
            </a:extLst>
          </p:cNvPr>
          <p:cNvSpPr txBox="1">
            <a:spLocks/>
          </p:cNvSpPr>
          <p:nvPr/>
        </p:nvSpPr>
        <p:spPr>
          <a:xfrm>
            <a:off x="10373591" y="5589739"/>
            <a:ext cx="1358469" cy="32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sz="3600" b="1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3678650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Services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Define a DNS entry that can be used to refer to a group of pods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Provide a consistent endpoint for the group of pods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Different types: </a:t>
            </a:r>
            <a:r>
              <a:rPr lang="en-US" sz="3200" dirty="0" err="1"/>
              <a:t>nodePort</a:t>
            </a:r>
            <a:r>
              <a:rPr lang="en-US" sz="3200" dirty="0"/>
              <a:t>, </a:t>
            </a:r>
            <a:r>
              <a:rPr lang="en-US" sz="3200" dirty="0" err="1"/>
              <a:t>clusterIP</a:t>
            </a:r>
            <a:r>
              <a:rPr lang="en-US" sz="3200" dirty="0"/>
              <a:t>, </a:t>
            </a:r>
            <a:r>
              <a:rPr lang="en-US" sz="3200" dirty="0" err="1"/>
              <a:t>loadbalancer</a:t>
            </a:r>
            <a:endParaRPr dirty="0"/>
          </a:p>
          <a:p>
            <a:pPr>
              <a:buSzPct val="25000"/>
            </a:pP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19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5280243" y="6393001"/>
            <a:ext cx="1374800" cy="328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#rancherk8s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567" name="Google Shape;567;p5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Rockwell" panose="02060603020205020403" pitchFamily="18" charset="77"/>
              </a:rPr>
              <a:t>Jason van </a:t>
            </a:r>
            <a:r>
              <a:rPr lang="en-US" dirty="0" err="1">
                <a:solidFill>
                  <a:schemeClr val="tx1"/>
                </a:solidFill>
                <a:latin typeface="Rockwell" panose="02060603020205020403" pitchFamily="18" charset="77"/>
              </a:rPr>
              <a:t>Brackel</a:t>
            </a:r>
            <a:endParaRPr dirty="0">
              <a:solidFill>
                <a:schemeClr val="tx1"/>
              </a:solidFill>
              <a:latin typeface="Rockwell" panose="02060603020205020403" pitchFamily="18" charset="77"/>
            </a:endParaRPr>
          </a:p>
        </p:txBody>
      </p:sp>
      <p:sp>
        <p:nvSpPr>
          <p:cNvPr id="568" name="Google Shape;568;p55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latin typeface="Rockwell" panose="02060603020205020403" pitchFamily="18" charset="77"/>
              </a:rPr>
              <a:t>Jason van Brackel</a:t>
            </a:r>
            <a:endParaRPr dirty="0">
              <a:latin typeface="Rockwell" panose="02060603020205020403" pitchFamily="18" charset="77"/>
            </a:endParaRPr>
          </a:p>
        </p:txBody>
      </p:sp>
      <p:sp>
        <p:nvSpPr>
          <p:cNvPr id="569" name="Google Shape;569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 ME</a:t>
            </a:r>
            <a:endParaRPr/>
          </a:p>
        </p:txBody>
      </p:sp>
      <p:sp>
        <p:nvSpPr>
          <p:cNvPr id="570" name="Google Shape;570;p55"/>
          <p:cNvSpPr txBox="1">
            <a:spLocks noGrp="1"/>
          </p:cNvSpPr>
          <p:nvPr>
            <p:ph type="body" idx="3"/>
          </p:nvPr>
        </p:nvSpPr>
        <p:spPr>
          <a:xfrm>
            <a:off x="5048257" y="3721998"/>
            <a:ext cx="5882100" cy="38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@</a:t>
            </a:r>
            <a:r>
              <a:rPr lang="en-US" dirty="0" err="1"/>
              <a:t>JvB</a:t>
            </a:r>
            <a:endParaRPr dirty="0"/>
          </a:p>
        </p:txBody>
      </p:sp>
      <p:sp>
        <p:nvSpPr>
          <p:cNvPr id="2" name="Google Shape;570;p55">
            <a:extLst>
              <a:ext uri="{FF2B5EF4-FFF2-40B4-BE49-F238E27FC236}">
                <a16:creationId xmlns:a16="http://schemas.microsoft.com/office/drawing/2014/main" id="{599A539A-1220-BFF7-040E-98992DEE77B5}"/>
              </a:ext>
            </a:extLst>
          </p:cNvPr>
          <p:cNvSpPr txBox="1">
            <a:spLocks/>
          </p:cNvSpPr>
          <p:nvPr/>
        </p:nvSpPr>
        <p:spPr>
          <a:xfrm>
            <a:off x="5048257" y="4015408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/>
              <a:t>@</a:t>
            </a:r>
            <a:r>
              <a:rPr lang="en-US" dirty="0" err="1"/>
              <a:t>jasonvanbrackel</a:t>
            </a:r>
            <a:endParaRPr lang="en-US" dirty="0"/>
          </a:p>
        </p:txBody>
      </p:sp>
      <p:sp>
        <p:nvSpPr>
          <p:cNvPr id="3" name="Google Shape;570;p55">
            <a:extLst>
              <a:ext uri="{FF2B5EF4-FFF2-40B4-BE49-F238E27FC236}">
                <a16:creationId xmlns:a16="http://schemas.microsoft.com/office/drawing/2014/main" id="{96B6CBEE-71CC-74D6-D451-D96DB546446C}"/>
              </a:ext>
            </a:extLst>
          </p:cNvPr>
          <p:cNvSpPr txBox="1">
            <a:spLocks/>
          </p:cNvSpPr>
          <p:nvPr/>
        </p:nvSpPr>
        <p:spPr>
          <a:xfrm>
            <a:off x="5048257" y="4308818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dirty="0" err="1"/>
              <a:t>jasonvanbrackel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6002-9178-BFF5-5785-18076AAE3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431" y="4105167"/>
            <a:ext cx="298866" cy="245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A47F0C-C0E6-BE91-C2A8-2DA3AD0CB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431" y="4376920"/>
            <a:ext cx="298866" cy="348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4A09EB-C25A-16B6-EE2C-A7C5BCF05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991" y="3619900"/>
            <a:ext cx="637746" cy="637746"/>
          </a:xfrm>
          <a:prstGeom prst="rect">
            <a:avLst/>
          </a:prstGeom>
        </p:spPr>
      </p:pic>
      <p:pic>
        <p:nvPicPr>
          <p:cNvPr id="14" name="Picture 6" descr="2 Hours with Azure Kubernetes">
            <a:extLst>
              <a:ext uri="{FF2B5EF4-FFF2-40B4-BE49-F238E27FC236}">
                <a16:creationId xmlns:a16="http://schemas.microsoft.com/office/drawing/2014/main" id="{084A264C-5A0F-2BA4-1A8C-9FDACEA1EB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5" r="23278"/>
          <a:stretch/>
        </p:blipFill>
        <p:spPr bwMode="auto">
          <a:xfrm>
            <a:off x="243403" y="1286661"/>
            <a:ext cx="4292868" cy="42799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178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1" y="1227667"/>
            <a:ext cx="1524000" cy="15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(Node Port)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134AA9-0635-4CDD-B698-452034FA4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20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79" y="3325520"/>
            <a:ext cx="2577629" cy="3537184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349036"/>
            <a:ext cx="2577629" cy="3537184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3" y="4990863"/>
            <a:ext cx="636412" cy="620419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4990860"/>
            <a:ext cx="636412" cy="620419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0" y="5691716"/>
            <a:ext cx="636412" cy="620419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5691715"/>
            <a:ext cx="636412" cy="620419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962" y="3320815"/>
            <a:ext cx="2577629" cy="353718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4962641"/>
            <a:ext cx="636412" cy="620419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4962637"/>
            <a:ext cx="636412" cy="620419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5663495"/>
            <a:ext cx="636412" cy="620419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5663493"/>
            <a:ext cx="636412" cy="62041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/>
          <p:nvPr/>
        </p:nvCxnSpPr>
        <p:spPr>
          <a:xfrm>
            <a:off x="2243570" y="1845733"/>
            <a:ext cx="1560836" cy="235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6E3D05-D9C1-4053-BF0F-34CE10EB3AC1}"/>
              </a:ext>
            </a:extLst>
          </p:cNvPr>
          <p:cNvSpPr txBox="1"/>
          <p:nvPr/>
        </p:nvSpPr>
        <p:spPr>
          <a:xfrm>
            <a:off x="1854200" y="1412053"/>
            <a:ext cx="3657600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192.168.0.[1-3]:32000</a:t>
            </a:r>
          </a:p>
        </p:txBody>
      </p:sp>
      <p:pic>
        <p:nvPicPr>
          <p:cNvPr id="5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6959993C-874D-4BB6-ABAD-1FFC5E991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885" y="4140199"/>
            <a:ext cx="562811" cy="562811"/>
          </a:xfrm>
          <a:prstGeom prst="rect">
            <a:avLst/>
          </a:prstGeom>
        </p:spPr>
      </p:pic>
      <p:pic>
        <p:nvPicPr>
          <p:cNvPr id="29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3DF3A2EC-A769-4732-920A-6956F279B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305" y="4140197"/>
            <a:ext cx="562811" cy="562811"/>
          </a:xfrm>
          <a:prstGeom prst="rect">
            <a:avLst/>
          </a:prstGeom>
        </p:spPr>
      </p:pic>
      <p:pic>
        <p:nvPicPr>
          <p:cNvPr id="30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C0E2B8B9-2158-450E-B017-0DBB03DA5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1517" y="4140199"/>
            <a:ext cx="562811" cy="56281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C45904-85CA-4B43-A019-D20AEEB25F7C}"/>
              </a:ext>
            </a:extLst>
          </p:cNvPr>
          <p:cNvCxnSpPr>
            <a:cxnSpLocks/>
          </p:cNvCxnSpPr>
          <p:nvPr/>
        </p:nvCxnSpPr>
        <p:spPr>
          <a:xfrm>
            <a:off x="2297043" y="1919257"/>
            <a:ext cx="3746572" cy="236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C52E4C-3DE2-48AF-BC4D-1B4CE785E40F}"/>
              </a:ext>
            </a:extLst>
          </p:cNvPr>
          <p:cNvCxnSpPr>
            <a:cxnSpLocks/>
          </p:cNvCxnSpPr>
          <p:nvPr/>
        </p:nvCxnSpPr>
        <p:spPr>
          <a:xfrm>
            <a:off x="2283678" y="1912575"/>
            <a:ext cx="6213044" cy="236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128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1" y="1227667"/>
            <a:ext cx="1524000" cy="15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(Load Balancer)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142199-4D95-47C3-9834-C726FE1B3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21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79" y="3325520"/>
            <a:ext cx="2577629" cy="3537184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349036"/>
            <a:ext cx="2577629" cy="3537184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3" y="4990863"/>
            <a:ext cx="636412" cy="620419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4990860"/>
            <a:ext cx="636412" cy="620419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0" y="5691716"/>
            <a:ext cx="636412" cy="620419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5691715"/>
            <a:ext cx="636412" cy="620419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962" y="3320815"/>
            <a:ext cx="2577629" cy="353718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4962641"/>
            <a:ext cx="636412" cy="620419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4962637"/>
            <a:ext cx="636412" cy="620419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5663495"/>
            <a:ext cx="636412" cy="620419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5663493"/>
            <a:ext cx="636412" cy="62041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/>
          <p:nvPr/>
        </p:nvCxnSpPr>
        <p:spPr>
          <a:xfrm>
            <a:off x="2123256" y="2233416"/>
            <a:ext cx="3779993" cy="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6E3D05-D9C1-4053-BF0F-34CE10EB3AC1}"/>
              </a:ext>
            </a:extLst>
          </p:cNvPr>
          <p:cNvSpPr txBox="1"/>
          <p:nvPr/>
        </p:nvSpPr>
        <p:spPr>
          <a:xfrm>
            <a:off x="1854200" y="1412053"/>
            <a:ext cx="3657600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Public IP:80</a:t>
            </a:r>
          </a:p>
        </p:txBody>
      </p:sp>
      <p:pic>
        <p:nvPicPr>
          <p:cNvPr id="5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6959993C-874D-4BB6-ABAD-1FFC5E991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569" y="1894304"/>
            <a:ext cx="562811" cy="56281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A39D3C-22F9-4B9E-8FED-49E5D3D41AAA}"/>
              </a:ext>
            </a:extLst>
          </p:cNvPr>
          <p:cNvCxnSpPr>
            <a:cxnSpLocks/>
          </p:cNvCxnSpPr>
          <p:nvPr/>
        </p:nvCxnSpPr>
        <p:spPr>
          <a:xfrm>
            <a:off x="6494729" y="2226731"/>
            <a:ext cx="2215889" cy="2748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9BD599-96A9-4104-877A-617B75340EFB}"/>
              </a:ext>
            </a:extLst>
          </p:cNvPr>
          <p:cNvCxnSpPr>
            <a:cxnSpLocks/>
          </p:cNvCxnSpPr>
          <p:nvPr/>
        </p:nvCxnSpPr>
        <p:spPr>
          <a:xfrm flipH="1">
            <a:off x="6244143" y="2467362"/>
            <a:ext cx="3268" cy="143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C52FA1C-746D-4F27-AF84-1BB305A337E8}"/>
              </a:ext>
            </a:extLst>
          </p:cNvPr>
          <p:cNvCxnSpPr>
            <a:cxnSpLocks/>
          </p:cNvCxnSpPr>
          <p:nvPr/>
        </p:nvCxnSpPr>
        <p:spPr>
          <a:xfrm flipH="1">
            <a:off x="3737564" y="2260150"/>
            <a:ext cx="2209056" cy="2468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215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Config Maps &amp; Secrets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Allow storing of arbitrary configuration values and files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Exposed in pods as either environment variables or as local storage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Decoupled storage of configuration from pod spec</a:t>
            </a:r>
          </a:p>
          <a:p>
            <a:pPr>
              <a:buSzPct val="25000"/>
            </a:pPr>
            <a:endParaRPr dirty="0"/>
          </a:p>
        </p:txBody>
      </p:sp>
      <p:sp>
        <p:nvSpPr>
          <p:cNvPr id="122" name="Shape 1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22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5280243" y="6393001"/>
            <a:ext cx="1374800" cy="328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#rancherk8s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B80F87D-728C-46CF-9FD4-840C82054151}"/>
              </a:ext>
            </a:extLst>
          </p:cNvPr>
          <p:cNvSpPr txBox="1"/>
          <p:nvPr/>
        </p:nvSpPr>
        <p:spPr>
          <a:xfrm>
            <a:off x="8093489" y="1466360"/>
            <a:ext cx="4358705" cy="344709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 </a:t>
            </a:r>
          </a:p>
          <a:p>
            <a:r>
              <a:rPr lang="en-US" sz="2400" dirty="0"/>
              <a:t>kind: </a:t>
            </a:r>
            <a:r>
              <a:rPr lang="en-US" sz="2400" dirty="0" err="1"/>
              <a:t>ConfigMap</a:t>
            </a:r>
            <a:r>
              <a:rPr lang="en-US" sz="2400" dirty="0"/>
              <a:t> </a:t>
            </a:r>
          </a:p>
          <a:p>
            <a:r>
              <a:rPr lang="en-US" sz="2400" dirty="0"/>
              <a:t>metadata: </a:t>
            </a:r>
          </a:p>
          <a:p>
            <a:r>
              <a:rPr lang="en-US" sz="2400" dirty="0"/>
              <a:t>  name: prod-config </a:t>
            </a:r>
          </a:p>
          <a:p>
            <a:r>
              <a:rPr lang="en-US" sz="2400" dirty="0"/>
              <a:t>  namespace: default </a:t>
            </a:r>
          </a:p>
          <a:p>
            <a:r>
              <a:rPr lang="en-US" sz="2400" dirty="0"/>
              <a:t>data: </a:t>
            </a:r>
          </a:p>
          <a:p>
            <a:r>
              <a:rPr lang="en-US" sz="2400" dirty="0"/>
              <a:t>  Item1: prod-stuff </a:t>
            </a:r>
          </a:p>
          <a:p>
            <a:r>
              <a:rPr lang="en-US" sz="2400" dirty="0"/>
              <a:t>  Item2: more prod stuff</a:t>
            </a:r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0FBE7-46F6-4C33-B5C6-754804D52566}"/>
              </a:ext>
            </a:extLst>
          </p:cNvPr>
          <p:cNvSpPr txBox="1"/>
          <p:nvPr/>
        </p:nvSpPr>
        <p:spPr>
          <a:xfrm>
            <a:off x="4108672" y="1466360"/>
            <a:ext cx="3980298" cy="344709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 </a:t>
            </a:r>
          </a:p>
          <a:p>
            <a:r>
              <a:rPr lang="en-US" sz="2400" dirty="0"/>
              <a:t>kind: </a:t>
            </a:r>
            <a:r>
              <a:rPr lang="en-US" sz="2400" dirty="0" err="1"/>
              <a:t>ConfigMap</a:t>
            </a:r>
            <a:r>
              <a:rPr lang="en-US" sz="2400" dirty="0"/>
              <a:t> </a:t>
            </a:r>
          </a:p>
          <a:p>
            <a:r>
              <a:rPr lang="en-US" sz="2400" dirty="0"/>
              <a:t>metadata: </a:t>
            </a:r>
          </a:p>
          <a:p>
            <a:r>
              <a:rPr lang="en-US" sz="2400" dirty="0"/>
              <a:t>  name: </a:t>
            </a:r>
            <a:r>
              <a:rPr lang="en-US" sz="2400" dirty="0" err="1"/>
              <a:t>qa</a:t>
            </a:r>
            <a:r>
              <a:rPr lang="en-US" sz="2400" dirty="0"/>
              <a:t>-config </a:t>
            </a:r>
          </a:p>
          <a:p>
            <a:r>
              <a:rPr lang="en-US" sz="2400" dirty="0"/>
              <a:t>  namespace: default </a:t>
            </a:r>
          </a:p>
          <a:p>
            <a:r>
              <a:rPr lang="en-US" sz="2400" dirty="0"/>
              <a:t>data: </a:t>
            </a:r>
          </a:p>
          <a:p>
            <a:r>
              <a:rPr lang="en-US" sz="2400" dirty="0"/>
              <a:t>  Item1: </a:t>
            </a:r>
            <a:r>
              <a:rPr lang="en-US" sz="2400" dirty="0" err="1"/>
              <a:t>qa</a:t>
            </a:r>
            <a:r>
              <a:rPr lang="en-US" sz="2400" dirty="0"/>
              <a:t>-stuff </a:t>
            </a:r>
          </a:p>
          <a:p>
            <a:r>
              <a:rPr lang="en-US" sz="2400" dirty="0"/>
              <a:t>  Item2: more </a:t>
            </a:r>
            <a:r>
              <a:rPr lang="en-US" sz="2400" dirty="0" err="1"/>
              <a:t>qa</a:t>
            </a:r>
            <a:r>
              <a:rPr lang="en-US" sz="2400" dirty="0"/>
              <a:t> stuff</a:t>
            </a:r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6B182-DEF3-4608-B16F-016FD90C8B46}"/>
              </a:ext>
            </a:extLst>
          </p:cNvPr>
          <p:cNvSpPr txBox="1"/>
          <p:nvPr/>
        </p:nvSpPr>
        <p:spPr>
          <a:xfrm>
            <a:off x="-61127" y="1466361"/>
            <a:ext cx="3980298" cy="344709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 </a:t>
            </a:r>
          </a:p>
          <a:p>
            <a:r>
              <a:rPr lang="en-US" sz="2400" dirty="0"/>
              <a:t>kind: </a:t>
            </a:r>
            <a:r>
              <a:rPr lang="en-US" sz="2400" dirty="0" err="1"/>
              <a:t>ConfigMap</a:t>
            </a:r>
            <a:r>
              <a:rPr lang="en-US" sz="2400" dirty="0"/>
              <a:t> </a:t>
            </a:r>
          </a:p>
          <a:p>
            <a:r>
              <a:rPr lang="en-US" sz="2400" dirty="0"/>
              <a:t>metadata: </a:t>
            </a:r>
          </a:p>
          <a:p>
            <a:r>
              <a:rPr lang="en-US" sz="2400" dirty="0"/>
              <a:t>  name: dev-config </a:t>
            </a:r>
          </a:p>
          <a:p>
            <a:r>
              <a:rPr lang="en-US" sz="2400" dirty="0"/>
              <a:t>  namespace: default </a:t>
            </a:r>
          </a:p>
          <a:p>
            <a:r>
              <a:rPr lang="en-US" sz="2400" dirty="0"/>
              <a:t>data: </a:t>
            </a:r>
          </a:p>
          <a:p>
            <a:r>
              <a:rPr lang="en-US" sz="2400" dirty="0"/>
              <a:t>  Item1: dev-stuff </a:t>
            </a:r>
          </a:p>
          <a:p>
            <a:r>
              <a:rPr lang="en-US" sz="2400" dirty="0"/>
              <a:t>  Item2: more dev stuff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F64E9-7971-4FFC-A8FD-7649F571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 Maps &amp; Secrets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25BC7-6824-4FF9-A14F-2236D713A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23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41710193-250B-45A0-8CBA-6C11D299B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18" y="5020349"/>
            <a:ext cx="1794933" cy="1756597"/>
          </a:xfrm>
          <a:prstGeom prst="rect">
            <a:avLst/>
          </a:prstGeom>
        </p:spPr>
      </p:pic>
      <p:pic>
        <p:nvPicPr>
          <p:cNvPr id="6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9DB6F11C-9FD8-47D4-B65F-1F11296EB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827" y="5086200"/>
            <a:ext cx="1794933" cy="1756597"/>
          </a:xfrm>
          <a:prstGeom prst="rect">
            <a:avLst/>
          </a:prstGeom>
        </p:spPr>
      </p:pic>
      <p:pic>
        <p:nvPicPr>
          <p:cNvPr id="7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9BB05FA0-8C04-4A59-A317-C5E83460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238" y="5086200"/>
            <a:ext cx="1794933" cy="175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69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Ingresses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Define how traffic outside the cluster is routed to inside the cluster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Used to expose Kubernetes services to the world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Route traffic to internal services based on factors such as host and path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Ingress is usually implemented by a load balancer (Nginx, </a:t>
            </a:r>
            <a:r>
              <a:rPr lang="en-US" sz="3200" dirty="0" err="1"/>
              <a:t>HAProxy</a:t>
            </a:r>
            <a:r>
              <a:rPr lang="en-US" sz="3200" dirty="0"/>
              <a:t>, AWS ELB, </a:t>
            </a:r>
            <a:r>
              <a:rPr lang="en-US" sz="3200" dirty="0" err="1"/>
              <a:t>etc</a:t>
            </a:r>
            <a:r>
              <a:rPr lang="en-US" sz="3200" dirty="0"/>
              <a:t>…)</a:t>
            </a:r>
          </a:p>
          <a:p>
            <a:pPr>
              <a:spcBef>
                <a:spcPts val="800"/>
              </a:spcBef>
              <a:buSzPct val="25000"/>
            </a:pPr>
            <a:endParaRPr dirty="0"/>
          </a:p>
          <a:p>
            <a:pPr>
              <a:buSzPct val="25000"/>
            </a:pPr>
            <a:endParaRPr dirty="0"/>
          </a:p>
        </p:txBody>
      </p:sp>
      <p:sp>
        <p:nvSpPr>
          <p:cNvPr id="130" name="Shape 1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24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5280243" y="6393001"/>
            <a:ext cx="1374800" cy="328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#rancherk8s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1" y="1227667"/>
            <a:ext cx="1524000" cy="1524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92F2EFD-5907-4B20-8630-92E4510E03EC}"/>
              </a:ext>
            </a:extLst>
          </p:cNvPr>
          <p:cNvSpPr txBox="1"/>
          <p:nvPr/>
        </p:nvSpPr>
        <p:spPr>
          <a:xfrm>
            <a:off x="1412052" y="1821273"/>
            <a:ext cx="4922896" cy="160043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https://my-nginx-app.cluster.com</a:t>
            </a:r>
            <a:br>
              <a:rPr lang="en-US" sz="2400" dirty="0"/>
            </a:br>
            <a:r>
              <a:rPr lang="en-US" sz="2400" dirty="0"/>
              <a:t>https://cluster.com/my-nginx-app</a:t>
            </a: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79" y="3325520"/>
            <a:ext cx="2577629" cy="3537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25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5ABE3E-DBF8-45CA-A9DD-EA205352B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610" y="4967347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40821C1-E122-492B-A44B-2BC940F56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459" y="4967343"/>
            <a:ext cx="636412" cy="620419"/>
          </a:xfrm>
          <a:prstGeom prst="rect">
            <a:avLst/>
          </a:prstGeom>
        </p:spPr>
      </p:pic>
      <p:pic>
        <p:nvPicPr>
          <p:cNvPr id="1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BE45BD0-67BF-49B2-9160-774F45A29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609" y="5668199"/>
            <a:ext cx="636412" cy="620419"/>
          </a:xfrm>
          <a:prstGeom prst="rect">
            <a:avLst/>
          </a:prstGeom>
        </p:spPr>
      </p:pic>
      <p:pic>
        <p:nvPicPr>
          <p:cNvPr id="1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24C50BE6-5A08-4920-9AE2-8472CC5D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459" y="5668196"/>
            <a:ext cx="636412" cy="620419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349036"/>
            <a:ext cx="2577629" cy="3537184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3" y="4990863"/>
            <a:ext cx="636412" cy="620419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4990860"/>
            <a:ext cx="636412" cy="620419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0" y="5691716"/>
            <a:ext cx="636412" cy="620419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5691715"/>
            <a:ext cx="636412" cy="620419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962" y="3320815"/>
            <a:ext cx="2577629" cy="353718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4962641"/>
            <a:ext cx="636412" cy="620419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4962637"/>
            <a:ext cx="636412" cy="620419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5663495"/>
            <a:ext cx="636412" cy="620419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5663493"/>
            <a:ext cx="636412" cy="62041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/>
          <p:nvPr/>
        </p:nvCxnSpPr>
        <p:spPr>
          <a:xfrm>
            <a:off x="2250254" y="1845732"/>
            <a:ext cx="3429937" cy="15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EB9610-A094-4CE7-A69F-10A69B31B964}"/>
              </a:ext>
            </a:extLst>
          </p:cNvPr>
          <p:cNvCxnSpPr>
            <a:cxnSpLocks/>
          </p:cNvCxnSpPr>
          <p:nvPr/>
        </p:nvCxnSpPr>
        <p:spPr>
          <a:xfrm flipH="1">
            <a:off x="4358451" y="2142068"/>
            <a:ext cx="3625612" cy="289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EED93E-949D-4B8C-9AB3-87DB98BEAEFE}"/>
              </a:ext>
            </a:extLst>
          </p:cNvPr>
          <p:cNvCxnSpPr/>
          <p:nvPr/>
        </p:nvCxnSpPr>
        <p:spPr>
          <a:xfrm flipH="1">
            <a:off x="8159044" y="2598325"/>
            <a:ext cx="412984" cy="2348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8BAFBF-46D1-4A7B-B169-71E52035A70A}"/>
              </a:ext>
            </a:extLst>
          </p:cNvPr>
          <p:cNvCxnSpPr>
            <a:cxnSpLocks/>
          </p:cNvCxnSpPr>
          <p:nvPr/>
        </p:nvCxnSpPr>
        <p:spPr>
          <a:xfrm flipH="1">
            <a:off x="5938896" y="2367845"/>
            <a:ext cx="2209797" cy="255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7CB342-4429-49D1-B33C-A9655DDC6893}"/>
              </a:ext>
            </a:extLst>
          </p:cNvPr>
          <p:cNvCxnSpPr>
            <a:cxnSpLocks/>
          </p:cNvCxnSpPr>
          <p:nvPr/>
        </p:nvCxnSpPr>
        <p:spPr>
          <a:xfrm>
            <a:off x="7189139" y="1878661"/>
            <a:ext cx="753531" cy="1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431808-27F1-41D7-80C4-4A4016711FF9}"/>
              </a:ext>
            </a:extLst>
          </p:cNvPr>
          <p:cNvSpPr txBox="1"/>
          <p:nvPr/>
        </p:nvSpPr>
        <p:spPr>
          <a:xfrm>
            <a:off x="4591756" y="520507"/>
            <a:ext cx="3657600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Ingress Controller</a:t>
            </a:r>
          </a:p>
        </p:txBody>
      </p:sp>
      <p:pic>
        <p:nvPicPr>
          <p:cNvPr id="7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71F14755-50A0-43CA-ACC4-3520E1A20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359" y="1326147"/>
            <a:ext cx="1064125" cy="1064125"/>
          </a:xfrm>
          <a:prstGeom prst="rect">
            <a:avLst/>
          </a:prstGeom>
        </p:spPr>
      </p:pic>
      <p:pic>
        <p:nvPicPr>
          <p:cNvPr id="13" name="Picture 28" descr="A picture containing outdoor, clipart&#10;&#10;Description generated with very high confidence">
            <a:extLst>
              <a:ext uri="{FF2B5EF4-FFF2-40B4-BE49-F238E27FC236}">
                <a16:creationId xmlns:a16="http://schemas.microsoft.com/office/drawing/2014/main" id="{0229B1DB-7D7E-4763-A9CB-1ED9362DF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4411" y="1078832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21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D71F23-E317-4ADB-B3E9-73F4BF6D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7F5188-5B14-40E9-AE4E-870F4652B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4A926-29EA-4A3D-8E40-093135F1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26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37A77C1-373A-4BE2-A980-A60DCBB6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66" y="142727"/>
            <a:ext cx="10542335" cy="64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18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5E37-FC26-7891-9448-B3D5AD0D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D7CE-CD89-7308-7C89-B59DF7831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Kubernetes Locally</a:t>
            </a:r>
          </a:p>
          <a:p>
            <a:r>
              <a:rPr lang="en-US" dirty="0"/>
              <a:t>Running Kubernetes In The Cloud</a:t>
            </a:r>
          </a:p>
          <a:p>
            <a:r>
              <a:rPr lang="en-US" dirty="0"/>
              <a:t>Dealing with 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CA884-06CE-CCD3-B9AB-81E3CBB7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99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5E37-FC26-7891-9448-B3D5AD0D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Kubernetes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D7CE-CD89-7308-7C89-B59DF7831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K3s</a:t>
            </a:r>
            <a:endParaRPr lang="en-US" dirty="0"/>
          </a:p>
          <a:p>
            <a:r>
              <a:rPr lang="en-US" dirty="0">
                <a:hlinkClick r:id="rId3"/>
              </a:rPr>
              <a:t>K3d</a:t>
            </a:r>
            <a:endParaRPr lang="en-US" dirty="0"/>
          </a:p>
          <a:p>
            <a:r>
              <a:rPr lang="en-US" dirty="0">
                <a:hlinkClick r:id="rId4"/>
              </a:rPr>
              <a:t>Rancher</a:t>
            </a:r>
            <a:endParaRPr lang="en-US" dirty="0"/>
          </a:p>
          <a:p>
            <a:r>
              <a:rPr lang="en-US" dirty="0">
                <a:hlinkClick r:id="rId5"/>
              </a:rPr>
              <a:t>Docker</a:t>
            </a:r>
            <a:endParaRPr lang="en-US" dirty="0"/>
          </a:p>
          <a:p>
            <a:r>
              <a:rPr lang="en-US" dirty="0">
                <a:hlinkClick r:id="rId6"/>
              </a:rPr>
              <a:t>Kind</a:t>
            </a:r>
            <a:endParaRPr lang="en-US" dirty="0"/>
          </a:p>
          <a:p>
            <a:r>
              <a:rPr lang="en-US" dirty="0">
                <a:hlinkClick r:id="rId7"/>
              </a:rPr>
              <a:t>KWOK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CA884-06CE-CCD3-B9AB-81E3CBB7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14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5E37-FC26-7891-9448-B3D5AD0D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Kubernetes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D7CE-CD89-7308-7C89-B59DF7831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  <a:p>
            <a:r>
              <a:rPr lang="en-US" dirty="0"/>
              <a:t>EKS</a:t>
            </a:r>
          </a:p>
          <a:p>
            <a:r>
              <a:rPr lang="en-US" dirty="0"/>
              <a:t>GKE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Digital Ocean</a:t>
            </a:r>
            <a:endParaRPr lang="en-US" dirty="0"/>
          </a:p>
          <a:p>
            <a:r>
              <a:rPr lang="en-US" dirty="0" err="1">
                <a:hlinkClick r:id="rId3"/>
              </a:rPr>
              <a:t>Linode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CA884-06CE-CCD3-B9AB-81E3CBB7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19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Kubernetes</a:t>
            </a:r>
          </a:p>
        </p:txBody>
      </p:sp>
      <p:pic>
        <p:nvPicPr>
          <p:cNvPr id="7" name="Shape 49">
            <a:extLst>
              <a:ext uri="{FF2B5EF4-FFF2-40B4-BE49-F238E27FC236}">
                <a16:creationId xmlns:a16="http://schemas.microsoft.com/office/drawing/2014/main" id="{BBED69C5-91FC-49EC-9359-91A071C094E9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1072896" y="1160653"/>
            <a:ext cx="4099623" cy="39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Orchestrates Containers</a:t>
            </a:r>
          </a:p>
          <a:p>
            <a:r>
              <a:rPr lang="en-US" sz="2800" dirty="0"/>
              <a:t>That’s it?  That’s all it does!</a:t>
            </a:r>
          </a:p>
        </p:txBody>
      </p:sp>
    </p:spTree>
    <p:extLst>
      <p:ext uri="{BB962C8B-B14F-4D97-AF65-F5344CB8AC3E}">
        <p14:creationId xmlns:p14="http://schemas.microsoft.com/office/powerpoint/2010/main" val="3142691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52A2-2052-97B9-9486-373E6AB58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C147E-300E-BF66-732E-6C7AE57D1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 framework you like</a:t>
            </a:r>
          </a:p>
          <a:p>
            <a:r>
              <a:rPr lang="en-US" dirty="0">
                <a:hlinkClick r:id="rId2"/>
              </a:rPr>
              <a:t>ELK</a:t>
            </a:r>
            <a:endParaRPr lang="en-US" dirty="0"/>
          </a:p>
          <a:p>
            <a:r>
              <a:rPr lang="en-US" dirty="0">
                <a:hlinkClick r:id="rId3"/>
              </a:rPr>
              <a:t>PLG</a:t>
            </a:r>
            <a:endParaRPr lang="en-US" dirty="0"/>
          </a:p>
          <a:p>
            <a:r>
              <a:rPr lang="en-US" dirty="0"/>
              <a:t>Don’t Over Alert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BDFFD-D436-29F5-6D23-B6B40A77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26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95D6-7C3B-4863-BAAC-4932F7B9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9E42D-755D-43DC-7401-37DE151BD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Helm</a:t>
            </a:r>
            <a:endParaRPr lang="en-US" dirty="0"/>
          </a:p>
          <a:p>
            <a:r>
              <a:rPr lang="en-US" dirty="0" err="1">
                <a:hlinkClick r:id="rId3"/>
              </a:rPr>
              <a:t>Kustomize</a:t>
            </a:r>
            <a:endParaRPr lang="en-US" dirty="0"/>
          </a:p>
          <a:p>
            <a:r>
              <a:rPr lang="en-US" dirty="0">
                <a:hlinkClick r:id="rId4"/>
              </a:rPr>
              <a:t>Zarf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B9F3D-E131-94F6-9878-5C3F49DB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262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95D6-7C3B-4863-BAAC-4932F7B9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and Supply Chain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9E42D-755D-43DC-7401-37DE151BD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Chainguard</a:t>
            </a:r>
            <a:endParaRPr lang="en-US" dirty="0"/>
          </a:p>
          <a:p>
            <a:r>
              <a:rPr lang="en-US" dirty="0">
                <a:hlinkClick r:id="rId3"/>
              </a:rPr>
              <a:t>Zarf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B9F3D-E131-94F6-9878-5C3F49DB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80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63485-05F9-92AF-E050-7F016B36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Kitchen Sink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C6C5C-5244-9AB4-564F-DF0102638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https://landscape.cncf.io/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27CBD-2EED-7DE7-BBB4-4A686641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6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It Is Complex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8919FF-9E69-4025-81EA-63CC3BE127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rcRect t="78" b="208"/>
          <a:stretch>
            <a:fillRect/>
          </a:stretch>
        </p:blipFill>
        <p:spPr>
          <a:xfrm>
            <a:off x="1007196" y="2265037"/>
            <a:ext cx="5088800" cy="390715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6216" y="2320412"/>
            <a:ext cx="4632031" cy="38517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Scale</a:t>
            </a:r>
          </a:p>
          <a:p>
            <a:r>
              <a:rPr lang="en-US">
                <a:hlinkClick r:id="rId7"/>
              </a:rPr>
              <a:t>Kubernetes Reference API</a:t>
            </a:r>
            <a:endParaRPr lang="en-US"/>
          </a:p>
          <a:p>
            <a:r>
              <a:rPr lang="en-US">
                <a:hlinkClick r:id="rId8"/>
              </a:rPr>
              <a:t>What is Kubernetes Physically Speaking?</a:t>
            </a:r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366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Why Should I care?</a:t>
            </a:r>
          </a:p>
        </p:txBody>
      </p:sp>
      <p:pic>
        <p:nvPicPr>
          <p:cNvPr id="7" name="Shape 49">
            <a:extLst>
              <a:ext uri="{FF2B5EF4-FFF2-40B4-BE49-F238E27FC236}">
                <a16:creationId xmlns:a16="http://schemas.microsoft.com/office/drawing/2014/main" id="{3F857D9A-B785-402C-9BCC-A43B5E927FB9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6"/>
          <a:srcRect t="13998" b="6848"/>
          <a:stretch>
            <a:fillRect/>
          </a:stretch>
        </p:blipFill>
        <p:spPr>
          <a:xfrm>
            <a:off x="1007196" y="2265037"/>
            <a:ext cx="5088800" cy="3907158"/>
          </a:xfrm>
          <a:prstGeom prst="rect">
            <a:avLst/>
          </a:prstGeom>
          <a:noFill/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6216" y="2320412"/>
            <a:ext cx="4632031" cy="38517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Developers</a:t>
            </a:r>
          </a:p>
          <a:p>
            <a:r>
              <a:rPr lang="en-US"/>
              <a:t>Operators</a:t>
            </a:r>
          </a:p>
          <a:p>
            <a:r>
              <a:rPr lang="en-US"/>
              <a:t>It’s Everwhere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6028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Developers care?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B188611-CA79-43A8-9C70-5EE1C0C52B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5128966" cy="3977640"/>
          </a:xfrm>
        </p:spPr>
        <p:txBody>
          <a:bodyPr>
            <a:normAutofit/>
          </a:bodyPr>
          <a:lstStyle/>
          <a:p>
            <a:r>
              <a:rPr lang="en-US" sz="2800" dirty="0"/>
              <a:t>Containerized Applications</a:t>
            </a:r>
          </a:p>
          <a:p>
            <a:r>
              <a:rPr lang="en-US" sz="2800" dirty="0"/>
              <a:t>Breaking the Monolith</a:t>
            </a:r>
          </a:p>
          <a:p>
            <a:r>
              <a:rPr lang="en-US" sz="2800" dirty="0"/>
              <a:t>It’s the Substrate</a:t>
            </a:r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3B02AE01-A9E4-4B51-85F4-3B62772A3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0" y="2194560"/>
            <a:ext cx="5303520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68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26DA-ABC8-42A9-BBBB-16C98749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</a:t>
            </a:r>
          </a:p>
        </p:txBody>
      </p:sp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C47985C4-6F8B-42BE-BA00-ACF4F8C74F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2896" y="1439862"/>
            <a:ext cx="4073353" cy="397827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3B650-70ED-49E9-A105-9F071B6E55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Co-scheduled</a:t>
            </a:r>
          </a:p>
          <a:p>
            <a:r>
              <a:rPr lang="en-US" dirty="0"/>
              <a:t>Shared Network Namespace</a:t>
            </a:r>
          </a:p>
          <a:p>
            <a:r>
              <a:rPr lang="en-US" dirty="0"/>
              <a:t>Shared Files System</a:t>
            </a:r>
          </a:p>
        </p:txBody>
      </p:sp>
    </p:spTree>
    <p:extLst>
      <p:ext uri="{BB962C8B-B14F-4D97-AF65-F5344CB8AC3E}">
        <p14:creationId xmlns:p14="http://schemas.microsoft.com/office/powerpoint/2010/main" val="3694228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ReplicaSet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04C106-442B-4674-8E53-BD0E9E62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326BE04-5379-47DB-8007-71C1F0CB2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42" y="2750549"/>
            <a:ext cx="1933222" cy="2652888"/>
          </a:xfrm>
          <a:prstGeom prst="rect">
            <a:avLst/>
          </a:prstGeom>
        </p:spPr>
      </p:pic>
      <p:pic>
        <p:nvPicPr>
          <p:cNvPr id="2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DB07054-11AC-440C-A0D3-F38C8D29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4" y="3981919"/>
            <a:ext cx="477309" cy="46531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B7C42BC-34E8-48BF-8596-CB50393F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3981917"/>
            <a:ext cx="477309" cy="465314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8C3D93-80F7-4C34-AE61-C71F2504E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3" y="4507558"/>
            <a:ext cx="477309" cy="465314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ABDEE142-7EAF-4946-BCED-7214E6F3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4507557"/>
            <a:ext cx="477309" cy="465314"/>
          </a:xfrm>
          <a:prstGeom prst="rect">
            <a:avLst/>
          </a:prstGeom>
        </p:spPr>
      </p:pic>
      <p:pic>
        <p:nvPicPr>
          <p:cNvPr id="2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DE2F15A-3A55-4AF7-B110-644558391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58" y="2768187"/>
            <a:ext cx="1933222" cy="2652888"/>
          </a:xfrm>
          <a:prstGeom prst="rect">
            <a:avLst/>
          </a:prstGeom>
        </p:spPr>
      </p:pic>
      <p:pic>
        <p:nvPicPr>
          <p:cNvPr id="2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C6C2B1B-FFED-413E-B7B3-2D368731B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1" y="3999557"/>
            <a:ext cx="477309" cy="465314"/>
          </a:xfrm>
          <a:prstGeom prst="rect">
            <a:avLst/>
          </a:prstGeom>
        </p:spPr>
      </p:pic>
      <p:pic>
        <p:nvPicPr>
          <p:cNvPr id="2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771C917-7D0A-4E7B-B7A2-623CE844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3999555"/>
            <a:ext cx="477309" cy="465314"/>
          </a:xfrm>
          <a:prstGeom prst="rect">
            <a:avLst/>
          </a:prstGeom>
        </p:spPr>
      </p:pic>
      <p:pic>
        <p:nvPicPr>
          <p:cNvPr id="2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A6850B6-26FF-47B2-ADE1-EAFC4007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0" y="4525197"/>
            <a:ext cx="477309" cy="465314"/>
          </a:xfrm>
          <a:prstGeom prst="rect">
            <a:avLst/>
          </a:prstGeom>
        </p:spPr>
      </p:pic>
      <p:pic>
        <p:nvPicPr>
          <p:cNvPr id="3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05506C-F78B-4EE3-B21F-5D2720F1F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525195"/>
            <a:ext cx="477309" cy="465314"/>
          </a:xfrm>
          <a:prstGeom prst="rect">
            <a:avLst/>
          </a:prstGeom>
        </p:spPr>
      </p:pic>
      <p:pic>
        <p:nvPicPr>
          <p:cNvPr id="3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4709912-27F0-4634-BA11-00A2BA9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79" y="2747021"/>
            <a:ext cx="1933222" cy="2652888"/>
          </a:xfrm>
          <a:prstGeom prst="rect">
            <a:avLst/>
          </a:prstGeom>
        </p:spPr>
      </p:pic>
      <p:pic>
        <p:nvPicPr>
          <p:cNvPr id="3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FC096E6-DD58-42FD-AE96-7F2041DC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3978391"/>
            <a:ext cx="477309" cy="465314"/>
          </a:xfrm>
          <a:prstGeom prst="rect">
            <a:avLst/>
          </a:prstGeom>
        </p:spPr>
      </p:pic>
      <p:pic>
        <p:nvPicPr>
          <p:cNvPr id="3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78BBCB0-B127-4895-8D8D-F509FB1A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3978388"/>
            <a:ext cx="477309" cy="465314"/>
          </a:xfrm>
          <a:prstGeom prst="rect">
            <a:avLst/>
          </a:prstGeom>
        </p:spPr>
      </p:pic>
      <p:pic>
        <p:nvPicPr>
          <p:cNvPr id="3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A16F3CB-02F0-498F-9444-496167EA0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4504031"/>
            <a:ext cx="477309" cy="465314"/>
          </a:xfrm>
          <a:prstGeom prst="rect">
            <a:avLst/>
          </a:prstGeom>
        </p:spPr>
      </p:pic>
      <p:pic>
        <p:nvPicPr>
          <p:cNvPr id="3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68D58E-37C4-4EF3-9DAB-FD474C04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4504029"/>
            <a:ext cx="477309" cy="4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78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ReplicaSet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04C106-442B-4674-8E53-BD0E9E62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801E860D-E50F-4485-B8AE-0018055BA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22722" y="6523177"/>
            <a:ext cx="395220" cy="274636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 sz="9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326BE04-5379-47DB-8007-71C1F0CB2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42" y="2750549"/>
            <a:ext cx="1933222" cy="2652888"/>
          </a:xfrm>
          <a:prstGeom prst="rect">
            <a:avLst/>
          </a:prstGeom>
        </p:spPr>
      </p:pic>
      <p:pic>
        <p:nvPicPr>
          <p:cNvPr id="2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DB07054-11AC-440C-A0D3-F38C8D29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4" y="3981919"/>
            <a:ext cx="477309" cy="46531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B7C42BC-34E8-48BF-8596-CB50393F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3981917"/>
            <a:ext cx="477309" cy="465314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8C3D93-80F7-4C34-AE61-C71F2504E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3" y="4507558"/>
            <a:ext cx="477309" cy="465314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ABDEE142-7EAF-4946-BCED-7214E6F3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4507557"/>
            <a:ext cx="477309" cy="465314"/>
          </a:xfrm>
          <a:prstGeom prst="rect">
            <a:avLst/>
          </a:prstGeom>
        </p:spPr>
      </p:pic>
      <p:pic>
        <p:nvPicPr>
          <p:cNvPr id="2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DE2F15A-3A55-4AF7-B110-644558391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58" y="2768187"/>
            <a:ext cx="1933222" cy="2652888"/>
          </a:xfrm>
          <a:prstGeom prst="rect">
            <a:avLst/>
          </a:prstGeom>
        </p:spPr>
      </p:pic>
      <p:pic>
        <p:nvPicPr>
          <p:cNvPr id="2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C6C2B1B-FFED-413E-B7B3-2D368731B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1" y="3999557"/>
            <a:ext cx="477309" cy="465314"/>
          </a:xfrm>
          <a:prstGeom prst="rect">
            <a:avLst/>
          </a:prstGeom>
        </p:spPr>
      </p:pic>
      <p:pic>
        <p:nvPicPr>
          <p:cNvPr id="2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771C917-7D0A-4E7B-B7A2-623CE844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3999555"/>
            <a:ext cx="477309" cy="465314"/>
          </a:xfrm>
          <a:prstGeom prst="rect">
            <a:avLst/>
          </a:prstGeom>
        </p:spPr>
      </p:pic>
      <p:pic>
        <p:nvPicPr>
          <p:cNvPr id="2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A6850B6-26FF-47B2-ADE1-EAFC4007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0" y="4525197"/>
            <a:ext cx="477309" cy="465314"/>
          </a:xfrm>
          <a:prstGeom prst="rect">
            <a:avLst/>
          </a:prstGeom>
        </p:spPr>
      </p:pic>
      <p:pic>
        <p:nvPicPr>
          <p:cNvPr id="3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05506C-F78B-4EE3-B21F-5D2720F1F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525195"/>
            <a:ext cx="477309" cy="465314"/>
          </a:xfrm>
          <a:prstGeom prst="rect">
            <a:avLst/>
          </a:prstGeom>
        </p:spPr>
      </p:pic>
      <p:pic>
        <p:nvPicPr>
          <p:cNvPr id="3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4709912-27F0-4634-BA11-00A2BA9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79" y="2747021"/>
            <a:ext cx="1933222" cy="2652888"/>
          </a:xfrm>
          <a:prstGeom prst="rect">
            <a:avLst/>
          </a:prstGeom>
        </p:spPr>
      </p:pic>
      <p:pic>
        <p:nvPicPr>
          <p:cNvPr id="3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FC096E6-DD58-42FD-AE96-7F2041DC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3978391"/>
            <a:ext cx="477309" cy="465314"/>
          </a:xfrm>
          <a:prstGeom prst="rect">
            <a:avLst/>
          </a:prstGeom>
        </p:spPr>
      </p:pic>
      <p:pic>
        <p:nvPicPr>
          <p:cNvPr id="3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78BBCB0-B127-4895-8D8D-F509FB1A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3978388"/>
            <a:ext cx="477309" cy="465314"/>
          </a:xfrm>
          <a:prstGeom prst="rect">
            <a:avLst/>
          </a:prstGeom>
        </p:spPr>
      </p:pic>
      <p:pic>
        <p:nvPicPr>
          <p:cNvPr id="3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A16F3CB-02F0-498F-9444-496167EA0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4504031"/>
            <a:ext cx="477309" cy="465314"/>
          </a:xfrm>
          <a:prstGeom prst="rect">
            <a:avLst/>
          </a:prstGeom>
        </p:spPr>
      </p:pic>
      <p:pic>
        <p:nvPicPr>
          <p:cNvPr id="3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68D58E-37C4-4EF3-9DAB-FD474C04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4504029"/>
            <a:ext cx="477309" cy="465314"/>
          </a:xfrm>
          <a:prstGeom prst="rect">
            <a:avLst/>
          </a:prstGeom>
        </p:spPr>
      </p:pic>
      <p:pic>
        <p:nvPicPr>
          <p:cNvPr id="2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188533C7-728B-4F03-91C1-98D12D0C8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42" y="2764883"/>
            <a:ext cx="1933222" cy="2652888"/>
          </a:xfrm>
          <a:prstGeom prst="rect">
            <a:avLst/>
          </a:prstGeom>
        </p:spPr>
      </p:pic>
      <p:pic>
        <p:nvPicPr>
          <p:cNvPr id="3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98134BB-084B-4D43-9021-11D3A6092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4" y="3996253"/>
            <a:ext cx="477309" cy="465314"/>
          </a:xfrm>
          <a:prstGeom prst="rect">
            <a:avLst/>
          </a:prstGeom>
        </p:spPr>
      </p:pic>
      <p:pic>
        <p:nvPicPr>
          <p:cNvPr id="3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ACA0AA7-D60A-4054-90FA-20E13283B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3996251"/>
            <a:ext cx="477309" cy="465314"/>
          </a:xfrm>
          <a:prstGeom prst="rect">
            <a:avLst/>
          </a:prstGeom>
        </p:spPr>
      </p:pic>
      <p:pic>
        <p:nvPicPr>
          <p:cNvPr id="3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46493C5-ABF8-461F-A030-1BA7EA033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3" y="4521892"/>
            <a:ext cx="477309" cy="465314"/>
          </a:xfrm>
          <a:prstGeom prst="rect">
            <a:avLst/>
          </a:prstGeom>
        </p:spPr>
      </p:pic>
      <p:pic>
        <p:nvPicPr>
          <p:cNvPr id="3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41664E-7FE8-4C7B-8130-B96C61F5D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4521891"/>
            <a:ext cx="477309" cy="465314"/>
          </a:xfrm>
          <a:prstGeom prst="rect">
            <a:avLst/>
          </a:prstGeom>
        </p:spPr>
      </p:pic>
      <p:pic>
        <p:nvPicPr>
          <p:cNvPr id="4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BE732FA9-BD65-4B27-924D-BAEA6CD3C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58" y="2782521"/>
            <a:ext cx="1933222" cy="2652888"/>
          </a:xfrm>
          <a:prstGeom prst="rect">
            <a:avLst/>
          </a:prstGeom>
        </p:spPr>
      </p:pic>
      <p:pic>
        <p:nvPicPr>
          <p:cNvPr id="4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8BA01F-7374-4AF3-BFCB-D72762278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1" y="4013891"/>
            <a:ext cx="477309" cy="465314"/>
          </a:xfrm>
          <a:prstGeom prst="rect">
            <a:avLst/>
          </a:prstGeom>
        </p:spPr>
      </p:pic>
      <p:pic>
        <p:nvPicPr>
          <p:cNvPr id="4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8D3E880-B498-4980-899F-98FFE020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013889"/>
            <a:ext cx="477309" cy="465314"/>
          </a:xfrm>
          <a:prstGeom prst="rect">
            <a:avLst/>
          </a:prstGeom>
        </p:spPr>
      </p:pic>
      <p:pic>
        <p:nvPicPr>
          <p:cNvPr id="4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E42D0C-1B1F-4290-9498-3189E60E8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0" y="4539531"/>
            <a:ext cx="477309" cy="465314"/>
          </a:xfrm>
          <a:prstGeom prst="rect">
            <a:avLst/>
          </a:prstGeom>
        </p:spPr>
      </p:pic>
      <p:pic>
        <p:nvPicPr>
          <p:cNvPr id="4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C113B37-6C87-4B4F-BAF2-032327518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539529"/>
            <a:ext cx="477309" cy="465314"/>
          </a:xfrm>
          <a:prstGeom prst="rect">
            <a:avLst/>
          </a:prstGeom>
        </p:spPr>
      </p:pic>
      <p:pic>
        <p:nvPicPr>
          <p:cNvPr id="45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B3677DC-4707-4DB1-80D9-D8F982260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79" y="2761355"/>
            <a:ext cx="1933222" cy="2652888"/>
          </a:xfrm>
          <a:prstGeom prst="rect">
            <a:avLst/>
          </a:prstGeom>
        </p:spPr>
      </p:pic>
      <p:pic>
        <p:nvPicPr>
          <p:cNvPr id="4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1974CA1-F709-4E9C-9C16-81D8CDDD4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3992725"/>
            <a:ext cx="477309" cy="465314"/>
          </a:xfrm>
          <a:prstGeom prst="rect">
            <a:avLst/>
          </a:prstGeom>
        </p:spPr>
      </p:pic>
      <p:pic>
        <p:nvPicPr>
          <p:cNvPr id="4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C6BB7DB-B0B0-4F25-B384-87BB0CB99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3992722"/>
            <a:ext cx="477309" cy="465314"/>
          </a:xfrm>
          <a:prstGeom prst="rect">
            <a:avLst/>
          </a:prstGeom>
        </p:spPr>
      </p:pic>
      <p:pic>
        <p:nvPicPr>
          <p:cNvPr id="4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3BB7A00-B98D-4F92-BC7E-451099D6D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4518365"/>
            <a:ext cx="477309" cy="465314"/>
          </a:xfrm>
          <a:prstGeom prst="rect">
            <a:avLst/>
          </a:prstGeom>
        </p:spPr>
      </p:pic>
      <p:pic>
        <p:nvPicPr>
          <p:cNvPr id="4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90EFCB6-9B3A-45C6-B967-B221270BA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4518363"/>
            <a:ext cx="477309" cy="465314"/>
          </a:xfrm>
          <a:prstGeom prst="rect">
            <a:avLst/>
          </a:prstGeom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C38700B4-B542-4EB7-80C9-7CA59454C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945" y="3046399"/>
            <a:ext cx="1294695" cy="208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869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46</TotalTime>
  <Words>538</Words>
  <Application>Microsoft Macintosh PowerPoint</Application>
  <PresentationFormat>Widescreen</PresentationFormat>
  <Paragraphs>207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Aptos</vt:lpstr>
      <vt:lpstr>Arial</vt:lpstr>
      <vt:lpstr>Calibri</vt:lpstr>
      <vt:lpstr>Courier New</vt:lpstr>
      <vt:lpstr>Poppins</vt:lpstr>
      <vt:lpstr>Rockwell</vt:lpstr>
      <vt:lpstr>Rockwell Condensed</vt:lpstr>
      <vt:lpstr>Rockwell Extra Bold</vt:lpstr>
      <vt:lpstr>Teko</vt:lpstr>
      <vt:lpstr>Wingdings</vt:lpstr>
      <vt:lpstr>Wood Type</vt:lpstr>
      <vt:lpstr>Introduction to Kubernetes for Developers</vt:lpstr>
      <vt:lpstr>CONTACT ME</vt:lpstr>
      <vt:lpstr>What is Kubernetes</vt:lpstr>
      <vt:lpstr>It Is Complex</vt:lpstr>
      <vt:lpstr>Why Should I care?</vt:lpstr>
      <vt:lpstr>Why Should Developers care?</vt:lpstr>
      <vt:lpstr>Pod</vt:lpstr>
      <vt:lpstr>ReplicaSet</vt:lpstr>
      <vt:lpstr>ReplicaSet</vt:lpstr>
      <vt:lpstr>ReplicaSet</vt:lpstr>
      <vt:lpstr>Deployments</vt:lpstr>
      <vt:lpstr>Deployments</vt:lpstr>
      <vt:lpstr>Deployments</vt:lpstr>
      <vt:lpstr>Deployments</vt:lpstr>
      <vt:lpstr>Deployments</vt:lpstr>
      <vt:lpstr>How are these Connected?</vt:lpstr>
      <vt:lpstr>How are these Connected?</vt:lpstr>
      <vt:lpstr>How are these Connected?</vt:lpstr>
      <vt:lpstr>Services</vt:lpstr>
      <vt:lpstr>Services (Node Port)</vt:lpstr>
      <vt:lpstr>Services (Load Balancer)</vt:lpstr>
      <vt:lpstr>Config Maps &amp; Secrets</vt:lpstr>
      <vt:lpstr>Config Maps &amp; Secrets</vt:lpstr>
      <vt:lpstr>Ingresses</vt:lpstr>
      <vt:lpstr>Ingresses</vt:lpstr>
      <vt:lpstr>PowerPoint Presentation</vt:lpstr>
      <vt:lpstr>Tools</vt:lpstr>
      <vt:lpstr>Running Kubernetes Locally</vt:lpstr>
      <vt:lpstr>Running Kubernetes In the Cloud</vt:lpstr>
      <vt:lpstr>Dealing with Scale</vt:lpstr>
      <vt:lpstr>Application Deployment</vt:lpstr>
      <vt:lpstr>Packaging and Supply Chain Security</vt:lpstr>
      <vt:lpstr>The Kitchen Sink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Jason van Brackel</dc:creator>
  <cp:lastModifiedBy>Jason van Brackel</cp:lastModifiedBy>
  <cp:revision>3</cp:revision>
  <dcterms:created xsi:type="dcterms:W3CDTF">2025-11-05T02:31:10Z</dcterms:created>
  <dcterms:modified xsi:type="dcterms:W3CDTF">2025-11-05T03:19:47Z</dcterms:modified>
</cp:coreProperties>
</file>